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7"/>
  </p:notesMasterIdLst>
  <p:sldIdLst>
    <p:sldId id="315" r:id="rId5"/>
    <p:sldId id="446" r:id="rId6"/>
    <p:sldId id="408" r:id="rId7"/>
    <p:sldId id="329" r:id="rId8"/>
    <p:sldId id="444" r:id="rId9"/>
    <p:sldId id="2142534157" r:id="rId10"/>
    <p:sldId id="413" r:id="rId11"/>
    <p:sldId id="2142534202" r:id="rId12"/>
    <p:sldId id="2142534198" r:id="rId13"/>
    <p:sldId id="2142534164" r:id="rId14"/>
    <p:sldId id="330" r:id="rId15"/>
    <p:sldId id="2142534137" r:id="rId16"/>
    <p:sldId id="2142534189" r:id="rId17"/>
    <p:sldId id="2142534148" r:id="rId18"/>
    <p:sldId id="2142534196" r:id="rId19"/>
    <p:sldId id="2142534194" r:id="rId20"/>
    <p:sldId id="2142534193" r:id="rId21"/>
    <p:sldId id="2142534200" r:id="rId22"/>
    <p:sldId id="2142534159" r:id="rId23"/>
    <p:sldId id="341" r:id="rId24"/>
    <p:sldId id="342" r:id="rId25"/>
    <p:sldId id="2142534191" r:id="rId26"/>
    <p:sldId id="2142534147" r:id="rId27"/>
    <p:sldId id="347" r:id="rId28"/>
    <p:sldId id="2142534192" r:id="rId29"/>
    <p:sldId id="336" r:id="rId30"/>
    <p:sldId id="2142534197" r:id="rId31"/>
    <p:sldId id="462" r:id="rId32"/>
    <p:sldId id="465" r:id="rId33"/>
    <p:sldId id="2142534199" r:id="rId34"/>
    <p:sldId id="2142534160" r:id="rId35"/>
    <p:sldId id="2142533929" r:id="rId36"/>
    <p:sldId id="2142534190" r:id="rId37"/>
    <p:sldId id="2142534195" r:id="rId38"/>
    <p:sldId id="460" r:id="rId39"/>
    <p:sldId id="461" r:id="rId40"/>
    <p:sldId id="2142534161" r:id="rId41"/>
    <p:sldId id="430" r:id="rId42"/>
    <p:sldId id="2142534201" r:id="rId43"/>
    <p:sldId id="466" r:id="rId44"/>
    <p:sldId id="409" r:id="rId45"/>
    <p:sldId id="2142534163" r:id="rId46"/>
  </p:sldIdLst>
  <p:sldSz cx="12192000" cy="6858000"/>
  <p:notesSz cx="6858000" cy="9144000"/>
  <p:embeddedFontLst>
    <p:embeddedFont>
      <p:font typeface="Source Sans Pro" panose="020B0503030403020204" pitchFamily="34" charset="0"/>
      <p:regular r:id="rId48"/>
      <p:bold r:id="rId49"/>
      <p:italic r:id="rId50"/>
      <p:boldItalic r:id="rId51"/>
    </p:embeddedFont>
    <p:embeddedFont>
      <p:font typeface="Source Sans Pro Semibold" panose="020B0603030403020204" pitchFamily="34" charset="0"/>
      <p:regular r:id="rId52"/>
      <p:bold r:id="rId53"/>
      <p:italic r:id="rId54"/>
      <p:boldItalic r:id="rId55"/>
    </p:embeddedFont>
  </p:embeddedFontLst>
  <p:defaultTextStyle>
    <a:defPPr>
      <a:defRPr lang="en-FI"/>
    </a:defPPr>
    <a:lvl1pPr marL="0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4675" algn="l" defTabSz="91366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E6"/>
    <a:srgbClr val="D4F2E4"/>
    <a:srgbClr val="D7F2F4"/>
    <a:srgbClr val="FFF6C2"/>
    <a:srgbClr val="D7E9E1"/>
    <a:srgbClr val="E5D8E8"/>
    <a:srgbClr val="BFEAE8"/>
    <a:srgbClr val="BDDCCF"/>
    <a:srgbClr val="F7C899"/>
    <a:srgbClr val="F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B91F4-A78F-4B31-A6B1-54956BA8921C}" v="1" dt="2025-05-16T05:43:20.771"/>
    <p1510:client id="{9B462E93-2425-41A3-A34C-CE4DEB896CAA}" v="57" dt="2025-05-16T05:42:39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54" autoAdjust="0"/>
  </p:normalViewPr>
  <p:slideViewPr>
    <p:cSldViewPr snapToGrid="0">
      <p:cViewPr varScale="1">
        <p:scale>
          <a:sx n="44" d="100"/>
          <a:sy n="44" d="100"/>
        </p:scale>
        <p:origin x="142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354F7-8668-1642-9417-D6CC3FE13C2F}" type="datetimeFigureOut">
              <a:rPr lang="en-FI" smtClean="0"/>
              <a:t>05/16/2025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8416-97D6-034A-A369-A193627F0F7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60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5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790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B02F0-02CD-2083-E417-2B19C7C0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379EB78-F26B-AFF0-319C-51594584D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857A201-7E61-2E32-D999-9D1F38A46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Mainetulos oli hyvä</a:t>
            </a:r>
          </a:p>
          <a:p>
            <a:pPr marL="171450" indent="-171450">
              <a:buFontTx/>
              <a:buChar char="-"/>
            </a:pPr>
            <a:r>
              <a:rPr lang="fi-FI" dirty="0"/>
              <a:t>Henkilöstön antamat mainepisteet ja sidosryhmätuki oli hyvin tasainen henkilöstö. Yksikön päällikkö- johtaja erittelyillä.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CA4360-BAB4-7C3E-1AEE-6D7521C84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530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487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7182-75A2-1519-AC12-ABE1F7B2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83AE1F2-1547-3252-C831-C11BFA006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046F1AE-1300-BDF3-3C4F-2439F8954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096F3E-44CD-714F-3345-613E137C2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27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38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28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680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781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Huomionarvoista on, että </a:t>
            </a:r>
            <a:r>
              <a:rPr lang="fi-FI" b="1" dirty="0">
                <a:solidFill>
                  <a:schemeClr val="tx1"/>
                </a:solidFill>
              </a:rPr>
              <a:t>maineväittämään "On hyvä työnantaja </a:t>
            </a:r>
            <a:r>
              <a:rPr lang="fi-FI" dirty="0">
                <a:solidFill>
                  <a:schemeClr val="tx1"/>
                </a:solidFill>
              </a:rPr>
              <a:t>- kohtelee työntekijöitään hyvin ja tasapuolisesti” </a:t>
            </a:r>
            <a:r>
              <a:rPr lang="fi-FI" b="1" dirty="0">
                <a:solidFill>
                  <a:schemeClr val="tx1"/>
                </a:solidFill>
              </a:rPr>
              <a:t>tuli melko suuri määrä "en osaa sanoa" -vastauksia</a:t>
            </a:r>
            <a:r>
              <a:rPr lang="fi-FI" dirty="0">
                <a:solidFill>
                  <a:schemeClr val="tx1"/>
                </a:solidFill>
              </a:rPr>
              <a:t>. Tämä jättää T-Median mukaan </a:t>
            </a:r>
            <a:r>
              <a:rPr lang="fi-FI" dirty="0" err="1">
                <a:solidFill>
                  <a:schemeClr val="tx1"/>
                </a:solidFill>
              </a:rPr>
              <a:t>työnantajuuteen</a:t>
            </a:r>
            <a:r>
              <a:rPr lang="fi-FI" dirty="0">
                <a:solidFill>
                  <a:schemeClr val="tx1"/>
                </a:solidFill>
              </a:rPr>
              <a:t> liittyvissä mielikuvissa ns. mainetyhjiön. Se tulisi täyttää myönteisillä mainemielikuvilla kehittämällä ja vahvistamalla HSY:n myönteistä ulkoista työnantajakuvaa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5569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9390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6E0C-5BD8-A4D0-A3AF-B896B449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EAC291C-9261-6EFD-3DDB-9797376A1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994CCE9-2647-F673-FE56-AA6D6734F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431825-C7D0-0560-F10B-53A307E16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2961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7907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6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8DF0-6F6B-A5C4-C123-A9FB6FAC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CA2C145-989F-0CF3-13F5-199532A14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947A340-F0DF-3B79-81DB-F81569DA9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EF3E08-66B2-D658-6654-F8C3B3840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2454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36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570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41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584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53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FEBBC-6F1E-B512-AF86-82934B52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AC646-74D3-843E-428F-1DA05E78F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B3430-8A08-AF46-2CDE-FA87D7419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HSY:n mainepisteet 3,68 suuren yleisön joukossa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28B45-0726-A577-F016-147F7A84A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81DAE-7E0D-4F11-9D63-69EA37182BB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01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E65E-5C9E-56C1-B07C-1B7932AB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655EC9F-A4CA-5BE0-9080-99561C48B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AE5B534-05CB-FE50-36CE-F232F2C58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36DC72-7FD5-7150-3077-14C73D636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737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FF25-F094-18C6-74DC-D47D1D275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7C48FED-FE9D-C0A9-1B0E-ADBA8F542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B93EC8D-3CD9-F6E2-B465-9610EA4A8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DC477A-3CA3-752C-E73B-1ABDF75A4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595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C658-DCA3-AFD3-CDF6-8038B8E05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5BD9748-45DF-0096-4841-28043A69A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5910ABB-D523-3D0F-B0D0-A5F50D819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8DE7E1-8BAF-CEBD-2496-7357FF931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101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783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Mainetulos oli hyvä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88416-97D6-034A-A369-A193627F0F71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564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grafi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429000"/>
          </a:xfrm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6130EDB5-D3AB-670C-85E1-5DF66234E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97" y="3720661"/>
            <a:ext cx="9329263" cy="649927"/>
          </a:xfrm>
        </p:spPr>
        <p:txBody>
          <a:bodyPr>
            <a:noAutofit/>
          </a:bodyPr>
          <a:lstStyle>
            <a:lvl1pPr>
              <a:defRPr sz="3800" b="1" i="0">
                <a:latin typeface="+mj-lt"/>
                <a:ea typeface="Source Sans Pro Semibold" panose="020B0503030403020204" pitchFamily="34" charset="0"/>
              </a:defRPr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CA9EF2-C86F-42F1-9568-3EB2454C51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6412" y="4360598"/>
            <a:ext cx="9287849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Esityksen päiväys, nettiosoite </a:t>
            </a:r>
            <a:r>
              <a:rPr lang="fi-FI" err="1"/>
              <a:t>tmv</a:t>
            </a:r>
            <a:r>
              <a:rPr lang="fi-FI"/>
              <a:t>. tieto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4E2F61-5B9D-8453-F973-E510DA62109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0637" y="5312382"/>
            <a:ext cx="4980778" cy="107286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Tarkentava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2099A-9F89-27B5-FCB5-F57F4BD23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4" y="3660520"/>
            <a:ext cx="1929686" cy="1047909"/>
          </a:xfrm>
          <a:prstGeom prst="rect">
            <a:avLst/>
          </a:prstGeom>
        </p:spPr>
      </p:pic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230AB870-610B-67F9-BEF5-ADCD696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75" b="175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2B240B-22FA-1275-A175-86CD09372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6" y="420740"/>
            <a:ext cx="1710331" cy="928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A91CC6-DF8C-7985-234D-9908D6F6A3DD}"/>
              </a:ext>
            </a:extLst>
          </p:cNvPr>
          <p:cNvSpPr/>
          <p:nvPr userDrawn="1"/>
        </p:nvSpPr>
        <p:spPr>
          <a:xfrm>
            <a:off x="0" y="2"/>
            <a:ext cx="12192000" cy="3415205"/>
          </a:xfrm>
          <a:prstGeom prst="rect">
            <a:avLst/>
          </a:prstGeom>
          <a:solidFill>
            <a:srgbClr val="D7E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E90B1D43-0FA1-492A-F76E-7622C1E2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157787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E15998-D2E6-E680-CFA6-EA3368E3485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1181" y="1949600"/>
            <a:ext cx="7755048" cy="116961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8D6F7D-1F01-A1AB-127C-FC48FA9117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3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12BF07A-2026-95A1-5D30-7579CB18F07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1183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E5E3D384-DE38-4086-6425-13C9218DAB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17115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9671972-3FFC-E610-8D63-7876D3E03C7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179699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DDF4EC69-E972-2758-D6ED-000D048AABD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99112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008215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546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8E077AE7-3EE5-BD68-D892-59B3ADC40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ln>
            <a:noFill/>
          </a:ln>
        </p:spPr>
        <p:txBody>
          <a:bodyPr/>
          <a:lstStyle/>
          <a:p>
            <a:r>
              <a:rPr lang="en-FI"/>
              <a:t>Kuva tähän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2573443"/>
            <a:ext cx="5157787" cy="368458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985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,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ln>
            <a:noFill/>
          </a:ln>
        </p:spPr>
        <p:txBody>
          <a:bodyPr/>
          <a:lstStyle/>
          <a:p>
            <a:r>
              <a:rPr lang="en-FI"/>
              <a:t>Kuva tähän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3745282"/>
            <a:ext cx="5157787" cy="250653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0DC33-BA7A-4AEE-C988-5F76D4086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7F27510-1C91-807B-DB54-EE4985D6A60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4" y="1843317"/>
            <a:ext cx="5157787" cy="17266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GB" err="1"/>
              <a:t>Ingressi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48172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352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2 otsikkoa ja 2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182DAB57-8092-AE79-8B73-4ACAB884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/>
          <a:lstStyle/>
          <a:p>
            <a:r>
              <a:rPr lang="en-FI"/>
              <a:t>Kuva tähän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8465A5-159D-3858-DEEA-C4D081D2029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965628" y="1667590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965628" y="2221907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33D959-6DA2-3B9C-EC40-38AF014BB9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965628" y="4017683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C1E7895-1FAD-234A-B311-168860E88E6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65628" y="4572000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9766C2-5B51-0750-08A0-A31302852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8E077AE7-3EE5-BD68-D892-59B3ADC40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2573443"/>
            <a:ext cx="5157787" cy="368458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2"/>
            <a:ext cx="6096000" cy="5566229"/>
          </a:xfrm>
          <a:ln>
            <a:noFill/>
          </a:ln>
        </p:spPr>
        <p:txBody>
          <a:bodyPr>
            <a:noAutofit/>
          </a:bodyPr>
          <a:lstStyle/>
          <a:p>
            <a:r>
              <a:rPr lang="en-FI"/>
              <a:t>Kuva tähän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79AB8-F64B-9923-451B-EF06E2886D0D}"/>
              </a:ext>
            </a:extLst>
          </p:cNvPr>
          <p:cNvSpPr/>
          <p:nvPr userDrawn="1"/>
        </p:nvSpPr>
        <p:spPr>
          <a:xfrm>
            <a:off x="6096000" y="5566231"/>
            <a:ext cx="6096000" cy="1291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E359399-ED97-1537-0593-2A6B9C447F8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89814" y="5833760"/>
            <a:ext cx="5351005" cy="84854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Kuvateksti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945CF-6E99-1C19-550A-37DDB21A8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4">
            <a:extLst>
              <a:ext uri="{FF2B5EF4-FFF2-40B4-BE49-F238E27FC236}">
                <a16:creationId xmlns:a16="http://schemas.microsoft.com/office/drawing/2014/main" id="{794BDEA6-51E5-109C-576B-CADA38622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673603" cy="1096662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tähän</a:t>
            </a:r>
            <a:endParaRPr lang="en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D4F37-6AFA-E728-E5FE-9781E0FC4BC7}"/>
              </a:ext>
            </a:extLst>
          </p:cNvPr>
          <p:cNvSpPr/>
          <p:nvPr userDrawn="1"/>
        </p:nvSpPr>
        <p:spPr>
          <a:xfrm>
            <a:off x="6024787" y="-7388"/>
            <a:ext cx="6268653" cy="6865388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12599D-C4A3-7285-D544-46ABB28F97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967" y="1636521"/>
            <a:ext cx="5655820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0C2082-E02B-7615-5078-E055C54DC0A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1184" y="2573443"/>
            <a:ext cx="5157787" cy="368458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1B755BA-8840-3D44-B652-5791B8FD881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71625" y="2111132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9CC72D3-863D-1499-3D44-F0B199FE876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80170" y="2889637"/>
            <a:ext cx="4451554" cy="3368394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1DC6651-6E5E-FD9B-E147-8BFA9037C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4">
            <a:extLst>
              <a:ext uri="{FF2B5EF4-FFF2-40B4-BE49-F238E27FC236}">
                <a16:creationId xmlns:a16="http://schemas.microsoft.com/office/drawing/2014/main" id="{794BDEA6-51E5-109C-576B-CADA38622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673603" cy="1096662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tähän</a:t>
            </a:r>
            <a:endParaRPr lang="en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D4F37-6AFA-E728-E5FE-9781E0FC4BC7}"/>
              </a:ext>
            </a:extLst>
          </p:cNvPr>
          <p:cNvSpPr/>
          <p:nvPr userDrawn="1"/>
        </p:nvSpPr>
        <p:spPr>
          <a:xfrm>
            <a:off x="6024787" y="-7388"/>
            <a:ext cx="6268653" cy="6865388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12599D-C4A3-7285-D544-46ABB28F97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967" y="1636521"/>
            <a:ext cx="5655820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0C2082-E02B-7615-5078-E055C54DC0A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1184" y="2573443"/>
            <a:ext cx="5157787" cy="368458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1B755BA-8840-3D44-B652-5791B8FD881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71625" y="2111132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9CC72D3-863D-1499-3D44-F0B199FE876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80170" y="2889637"/>
            <a:ext cx="4451554" cy="3368394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1DC6651-6E5E-FD9B-E147-8BFA9037C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4">
            <a:extLst>
              <a:ext uri="{FF2B5EF4-FFF2-40B4-BE49-F238E27FC236}">
                <a16:creationId xmlns:a16="http://schemas.microsoft.com/office/drawing/2014/main" id="{794BDEA6-51E5-109C-576B-CADA38622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673603" cy="1096662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tähän</a:t>
            </a:r>
            <a:endParaRPr lang="en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4D4F37-6AFA-E728-E5FE-9781E0FC4BC7}"/>
              </a:ext>
            </a:extLst>
          </p:cNvPr>
          <p:cNvSpPr/>
          <p:nvPr userDrawn="1"/>
        </p:nvSpPr>
        <p:spPr>
          <a:xfrm>
            <a:off x="6024787" y="-7388"/>
            <a:ext cx="6268653" cy="6865388"/>
          </a:xfrm>
          <a:prstGeom prst="rect">
            <a:avLst/>
          </a:prstGeom>
          <a:solidFill>
            <a:srgbClr val="D7E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12599D-C4A3-7285-D544-46ABB28F97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967" y="1636521"/>
            <a:ext cx="5655820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0C2082-E02B-7615-5078-E055C54DC0A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8967" y="2573443"/>
            <a:ext cx="5140004" cy="368458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1B755BA-8840-3D44-B652-5791B8FD881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71625" y="2111132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>
              <a:lnSpc>
                <a:spcPct val="90000"/>
              </a:lnSpc>
              <a:defRPr sz="2400" b="1" i="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9CC72D3-863D-1499-3D44-F0B199FE876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80170" y="2889637"/>
            <a:ext cx="4451554" cy="3368394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1DC6651-6E5E-FD9B-E147-8BFA9037C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7F27510-1C91-807B-DB54-EE4985D6A60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4" y="1843316"/>
            <a:ext cx="7363029" cy="204019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r>
              <a:rPr lang="en-GB"/>
              <a:t>.</a:t>
            </a:r>
            <a:endParaRPr lang="en-FI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4089863"/>
            <a:ext cx="11391913" cy="21031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1999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1843316"/>
            <a:ext cx="11391913" cy="434966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00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, 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9569-ADC0-B9AF-304C-E67EA7DB3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6636-CBCF-1F5C-8F20-099173361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161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5F80762-D73E-26D8-35E6-4FC8EBE1D9A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51182" y="2990625"/>
            <a:ext cx="11391913" cy="351037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157787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DDC0B-0E93-8555-5254-0822F3D1B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2" y="1843314"/>
            <a:ext cx="9451186" cy="910644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997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62FFC23-4874-ADA3-9EC1-E3DE7A6F5E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189952"/>
            <a:ext cx="5744816" cy="424731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7F27510-1C91-807B-DB54-EE4985D6A60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4" y="1843314"/>
            <a:ext cx="5157787" cy="216500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r>
              <a:rPr lang="en-GB"/>
              <a:t>.</a:t>
            </a:r>
            <a:endParaRPr lang="en-FI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D83794B-9F6C-BDEF-326C-BE1E6BDBEB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4" y="4093029"/>
            <a:ext cx="5157787" cy="2165002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5603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4 os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53509B6-C4EA-FF1E-C73F-C127520D8C3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51184" y="1600206"/>
            <a:ext cx="5848004" cy="459829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8A56C416-6293-A567-5465-DB6676315770}"/>
              </a:ext>
            </a:extLst>
          </p:cNvPr>
          <p:cNvSpPr/>
          <p:nvPr userDrawn="1"/>
        </p:nvSpPr>
        <p:spPr>
          <a:xfrm>
            <a:off x="6199188" y="-7388"/>
            <a:ext cx="6094252" cy="6865388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8465A5-159D-3858-DEEA-C4D081D2029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79511" y="8101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79509" y="12507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B63A-16A3-81A7-F787-0A2F4C58F57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779511" y="2169600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20517B-5171-B593-3E0C-69CB7116C9D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779509" y="2610260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CE25AD-10D8-EE9B-9DAE-5D7D8599A44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779511" y="35533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4F8DD4-48B7-D60F-4DF3-E2C4FF1AD7C3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779509" y="39939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9ACB2F-6F2D-E8A0-5867-188BEE10666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779511" y="4937077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5DA87B-1F97-723B-67B8-495EEDB978D8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779509" y="5377737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9766C2-5B51-0750-08A0-A31302852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10" name="Title 24">
            <a:extLst>
              <a:ext uri="{FF2B5EF4-FFF2-40B4-BE49-F238E27FC236}">
                <a16:creationId xmlns:a16="http://schemas.microsoft.com/office/drawing/2014/main" id="{8FC7F119-32C9-C99C-6C33-405132030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208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4 osa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788E53-F0B7-DFE1-D0C3-68779A635BA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51182" y="1600206"/>
            <a:ext cx="5848005" cy="459829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862910BD-D099-4B5E-09B7-117C8929D70F}"/>
              </a:ext>
            </a:extLst>
          </p:cNvPr>
          <p:cNvSpPr/>
          <p:nvPr userDrawn="1"/>
        </p:nvSpPr>
        <p:spPr>
          <a:xfrm>
            <a:off x="6199188" y="-7388"/>
            <a:ext cx="5992812" cy="6865388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8465A5-159D-3858-DEEA-C4D081D2029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79511" y="8101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79509" y="12507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B63A-16A3-81A7-F787-0A2F4C58F57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779511" y="2169600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20517B-5171-B593-3E0C-69CB7116C9D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779509" y="2610260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CE25AD-10D8-EE9B-9DAE-5D7D8599A44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779511" y="35533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4F8DD4-48B7-D60F-4DF3-E2C4FF1AD7C3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779509" y="39939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9ACB2F-6F2D-E8A0-5867-188BEE10666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779511" y="4937077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5DA87B-1F97-723B-67B8-495EEDB978D8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779509" y="5377737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9766C2-5B51-0750-08A0-A31302852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10" name="Title 24">
            <a:extLst>
              <a:ext uri="{FF2B5EF4-FFF2-40B4-BE49-F238E27FC236}">
                <a16:creationId xmlns:a16="http://schemas.microsoft.com/office/drawing/2014/main" id="{D552228B-592D-7CBC-98CD-E8B776DFF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7236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4 osa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622C2BC-303F-E3DA-2EA6-4E65C169E27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51184" y="1600206"/>
            <a:ext cx="5848004" cy="4598294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60B132-0A09-3B14-F2CB-01E7FB61F248}"/>
              </a:ext>
            </a:extLst>
          </p:cNvPr>
          <p:cNvSpPr/>
          <p:nvPr userDrawn="1"/>
        </p:nvSpPr>
        <p:spPr>
          <a:xfrm>
            <a:off x="6199188" y="0"/>
            <a:ext cx="5992812" cy="6858000"/>
          </a:xfrm>
          <a:prstGeom prst="rect">
            <a:avLst/>
          </a:prstGeom>
          <a:solidFill>
            <a:srgbClr val="D7E9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8465A5-159D-3858-DEEA-C4D081D2029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779511" y="8101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79509" y="12507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BB63A-16A3-81A7-F787-0A2F4C58F57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779511" y="2169600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20517B-5171-B593-3E0C-69CB7116C9D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779509" y="2610260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CE25AD-10D8-EE9B-9DAE-5D7D8599A44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779511" y="3553339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B4F8DD4-48B7-D60F-4DF3-E2C4FF1AD7C3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779509" y="3993999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9ACB2F-6F2D-E8A0-5867-188BEE106665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779511" y="4937077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5DA87B-1F97-723B-67B8-495EEDB978D8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779509" y="5377737"/>
            <a:ext cx="4152454" cy="8207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9766C2-5B51-0750-08A0-A31302852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8" name="Title 24">
            <a:extLst>
              <a:ext uri="{FF2B5EF4-FFF2-40B4-BE49-F238E27FC236}">
                <a16:creationId xmlns:a16="http://schemas.microsoft.com/office/drawing/2014/main" id="{5A2E9E8C-BA52-9DD3-660F-2DCC65280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726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61996D-B57D-0DF2-813F-A2B872CAF912}"/>
              </a:ext>
            </a:extLst>
          </p:cNvPr>
          <p:cNvSpPr/>
          <p:nvPr userDrawn="1"/>
        </p:nvSpPr>
        <p:spPr>
          <a:xfrm>
            <a:off x="-1" y="4273"/>
            <a:ext cx="6096001" cy="3429000"/>
          </a:xfrm>
          <a:prstGeom prst="rect">
            <a:avLst/>
          </a:prstGeom>
          <a:solidFill>
            <a:srgbClr val="E5D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5E0F5F-3C63-AC05-F6C3-FD7765C31CC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1183" y="625003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6ADEE7-3A5B-7AC8-6642-441ABD987A65}"/>
              </a:ext>
            </a:extLst>
          </p:cNvPr>
          <p:cNvSpPr/>
          <p:nvPr userDrawn="1"/>
        </p:nvSpPr>
        <p:spPr>
          <a:xfrm>
            <a:off x="-1" y="3426864"/>
            <a:ext cx="6096001" cy="3431136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662B9D-6500-2076-41E5-C2824748AC6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51183" y="4060413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A44E10-FB30-A830-51E9-E2E335D3BDB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1183" y="4614730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D6DA86-E021-F3A5-9619-2AD826DFF040}"/>
              </a:ext>
            </a:extLst>
          </p:cNvPr>
          <p:cNvSpPr/>
          <p:nvPr userDrawn="1"/>
        </p:nvSpPr>
        <p:spPr>
          <a:xfrm>
            <a:off x="6084604" y="-4272"/>
            <a:ext cx="6107396" cy="3429000"/>
          </a:xfrm>
          <a:prstGeom prst="rect">
            <a:avLst/>
          </a:prstGeom>
          <a:solidFill>
            <a:srgbClr val="D4F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187467-0606-EE5D-364F-6A20C51485B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52880" y="625003"/>
            <a:ext cx="3981537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20200FA-1ED1-843E-6404-614D8DF92C4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452880" y="1179320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EFF09-D135-6893-0401-885A09F6F718}"/>
              </a:ext>
            </a:extLst>
          </p:cNvPr>
          <p:cNvSpPr/>
          <p:nvPr userDrawn="1"/>
        </p:nvSpPr>
        <p:spPr>
          <a:xfrm>
            <a:off x="6084604" y="3426864"/>
            <a:ext cx="6107396" cy="3431136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CC946-5028-B9FC-60BA-D3773B38AD6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52880" y="4060413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F51FBF7-2F96-FAA1-BD5A-80DC3AC6A51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52880" y="4614730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1E1047-B1E3-2302-51EC-B26E71191CB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52704" y="1179320"/>
            <a:ext cx="4152452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588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ssi j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50E213AD-BF1F-880C-5925-83D559C9382D}"/>
              </a:ext>
            </a:extLst>
          </p:cNvPr>
          <p:cNvSpPr/>
          <p:nvPr userDrawn="1"/>
        </p:nvSpPr>
        <p:spPr>
          <a:xfrm>
            <a:off x="-1" y="4272"/>
            <a:ext cx="5976835" cy="6853727"/>
          </a:xfrm>
          <a:prstGeom prst="rect">
            <a:avLst/>
          </a:prstGeom>
          <a:solidFill>
            <a:srgbClr val="D4F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6730E7D6-B0BA-716A-0883-BE98F325B802}"/>
              </a:ext>
            </a:extLst>
          </p:cNvPr>
          <p:cNvSpPr/>
          <p:nvPr userDrawn="1"/>
        </p:nvSpPr>
        <p:spPr>
          <a:xfrm>
            <a:off x="5976834" y="-4272"/>
            <a:ext cx="6215166" cy="6862272"/>
          </a:xfrm>
          <a:prstGeom prst="rect">
            <a:avLst/>
          </a:prstGeom>
          <a:solidFill>
            <a:srgbClr val="F7D4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662B9D-6500-2076-41E5-C2824748AC6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51183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A44E10-FB30-A830-51E9-E2E335D3BDB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1182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CC946-5028-B9FC-60BA-D3773B38AD6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52880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F51FBF7-2F96-FAA1-BD5A-80DC3AC6A51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52880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E3DCADF-194B-E2A3-495F-B1C83424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10254148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1571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ssi j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50E213AD-BF1F-880C-5925-83D559C9382D}"/>
              </a:ext>
            </a:extLst>
          </p:cNvPr>
          <p:cNvSpPr/>
          <p:nvPr userDrawn="1"/>
        </p:nvSpPr>
        <p:spPr>
          <a:xfrm>
            <a:off x="-1" y="4272"/>
            <a:ext cx="5976835" cy="6853727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6730E7D6-B0BA-716A-0883-BE98F325B802}"/>
              </a:ext>
            </a:extLst>
          </p:cNvPr>
          <p:cNvSpPr/>
          <p:nvPr userDrawn="1"/>
        </p:nvSpPr>
        <p:spPr>
          <a:xfrm>
            <a:off x="5976834" y="-4272"/>
            <a:ext cx="6215166" cy="6862272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662B9D-6500-2076-41E5-C2824748AC6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51183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A44E10-FB30-A830-51E9-E2E335D3BDB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1182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CC946-5028-B9FC-60BA-D3773B38AD6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52880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F51FBF7-2F96-FAA1-BD5A-80DC3AC6A51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52880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E3DCADF-194B-E2A3-495F-B1C83424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10254148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2307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j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50E213AD-BF1F-880C-5925-83D559C9382D}"/>
              </a:ext>
            </a:extLst>
          </p:cNvPr>
          <p:cNvSpPr/>
          <p:nvPr userDrawn="1"/>
        </p:nvSpPr>
        <p:spPr>
          <a:xfrm>
            <a:off x="-1" y="4272"/>
            <a:ext cx="5976835" cy="6853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6730E7D6-B0BA-716A-0883-BE98F325B802}"/>
              </a:ext>
            </a:extLst>
          </p:cNvPr>
          <p:cNvSpPr/>
          <p:nvPr userDrawn="1"/>
        </p:nvSpPr>
        <p:spPr>
          <a:xfrm>
            <a:off x="5976834" y="-4272"/>
            <a:ext cx="6215166" cy="6862272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662B9D-6500-2076-41E5-C2824748AC6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51183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A44E10-FB30-A830-51E9-E2E335D3BDB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1182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CC946-5028-B9FC-60BA-D3773B38AD6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52880" y="3341964"/>
            <a:ext cx="4152453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F51FBF7-2F96-FAA1-BD5A-80DC3AC6A51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52880" y="3896282"/>
            <a:ext cx="4152452" cy="2243263"/>
          </a:xfrm>
        </p:spPr>
        <p:txBody>
          <a:bodyPr anchor="t">
            <a:noAutofit/>
          </a:bodyPr>
          <a:lstStyle>
            <a:lvl1pPr marL="216000" indent="-21600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9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E3DCADF-194B-E2A3-495F-B1C83424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10254148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53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80319"/>
            <a:ext cx="7538552" cy="809668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6346" y="5308375"/>
            <a:ext cx="5288992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778382C-0D69-DBB2-9010-BFD2BA7C3D5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6345" y="2369256"/>
            <a:ext cx="5288997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455254D-02FA-C3E7-73B9-90943629FE80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6436839" y="4934431"/>
            <a:ext cx="5288997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6954BA0-08E6-A979-CFE8-0D0C88E60EBF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6436840" y="5308375"/>
            <a:ext cx="5288992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860528-00B3-EB90-D20B-A6D06C8DC2D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436839" y="2369256"/>
            <a:ext cx="5288997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EA2485E-0143-49C9-B6FD-32F043E61601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461924" y="4934431"/>
            <a:ext cx="5288997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73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, sininen pohja">
    <p:bg>
      <p:bgPr>
        <a:solidFill>
          <a:srgbClr val="D7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9569-ADC0-B9AF-304C-E67EA7DB3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6636-CBCF-1F5C-8F20-099173361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0554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27170EF-7B8A-1306-98E9-9A4A82D8093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8232" y="2968667"/>
            <a:ext cx="5303838" cy="353233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AB5AE19-9AC4-93B1-8553-F6F20C1D34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7200" y="2968667"/>
            <a:ext cx="5303838" cy="353233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472ECFA7-47E3-B0FF-915C-6A0E6C43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744816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DDC0B-0E93-8555-5254-0822F3D1B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1182" y="1843314"/>
            <a:ext cx="9451186" cy="91241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4257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5523017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5123873" cy="20634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F02CF-5CD7-E1B3-40A6-589C0BFDBF76}"/>
              </a:ext>
            </a:extLst>
          </p:cNvPr>
          <p:cNvSpPr/>
          <p:nvPr userDrawn="1"/>
        </p:nvSpPr>
        <p:spPr>
          <a:xfrm>
            <a:off x="6220082" y="2743202"/>
            <a:ext cx="5505279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>
              <a:solidFill>
                <a:schemeClr val="tx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9E3FE37-A945-57F7-FD85-B450F570855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18266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A640FAE-313B-4015-FDD9-7BB41D6BEE5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18264" y="3892269"/>
            <a:ext cx="5156242" cy="20634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9420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5523017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5123873" cy="20634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F02CF-5CD7-E1B3-40A6-589C0BFDBF76}"/>
              </a:ext>
            </a:extLst>
          </p:cNvPr>
          <p:cNvSpPr/>
          <p:nvPr userDrawn="1"/>
        </p:nvSpPr>
        <p:spPr>
          <a:xfrm>
            <a:off x="6220082" y="2743202"/>
            <a:ext cx="5505279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>
              <a:solidFill>
                <a:schemeClr val="tx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9E3FE37-A945-57F7-FD85-B450F570855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18266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A640FAE-313B-4015-FDD9-7BB41D6BEE5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18264" y="3892269"/>
            <a:ext cx="5156242" cy="206346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1927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80319"/>
            <a:ext cx="7538552" cy="809668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66344" y="4934431"/>
            <a:ext cx="3363378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6348" y="5308375"/>
            <a:ext cx="3363375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778382C-0D69-DBB2-9010-BFD2BA7C3D5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6344" y="2369256"/>
            <a:ext cx="3363378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4F12FF-CC0E-0499-84C1-C94051E581A8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8362457" y="4934431"/>
            <a:ext cx="3363378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D9B07CB-B7C7-5C5D-5CC6-BC02FE65527E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8362459" y="5308375"/>
            <a:ext cx="3363375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1B1565-74F3-9040-F2DA-6D51D0E9CC8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8362457" y="2369256"/>
            <a:ext cx="3363378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11EF8E5-08C3-8259-FD8F-0B4829D5A9F0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4414401" y="4934431"/>
            <a:ext cx="3363378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54BE57F-D88F-4D90-13FE-E6F97B3CFAF5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4414403" y="5308375"/>
            <a:ext cx="3363375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8F8352B-67BE-D473-5732-349B66C9DC6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4414401" y="2369256"/>
            <a:ext cx="3363378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</p:spTree>
    <p:extLst>
      <p:ext uri="{BB962C8B-B14F-4D97-AF65-F5344CB8AC3E}">
        <p14:creationId xmlns:p14="http://schemas.microsoft.com/office/powerpoint/2010/main" val="3716997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C590F1-DAE2-81B7-D5AD-3DC1E8EDB0B7}"/>
              </a:ext>
            </a:extLst>
          </p:cNvPr>
          <p:cNvSpPr/>
          <p:nvPr userDrawn="1"/>
        </p:nvSpPr>
        <p:spPr>
          <a:xfrm>
            <a:off x="4292623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BDC9A6E-53A1-3772-57EC-D95B8378218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392361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6D69CB6-C870-4147-0A09-D3E2B0EB6AD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392363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F02CF-5CD7-E1B3-40A6-589C0BFDBF76}"/>
              </a:ext>
            </a:extLst>
          </p:cNvPr>
          <p:cNvSpPr/>
          <p:nvPr userDrawn="1"/>
        </p:nvSpPr>
        <p:spPr>
          <a:xfrm>
            <a:off x="8128248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9E3FE37-A945-57F7-FD85-B450F570855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227986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A640FAE-313B-4015-FDD9-7BB41D6BEE5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227988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3625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alsta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C590F1-DAE2-81B7-D5AD-3DC1E8EDB0B7}"/>
              </a:ext>
            </a:extLst>
          </p:cNvPr>
          <p:cNvSpPr/>
          <p:nvPr userDrawn="1"/>
        </p:nvSpPr>
        <p:spPr>
          <a:xfrm>
            <a:off x="4292623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BDC9A6E-53A1-3772-57EC-D95B8378218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392361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F02CF-5CD7-E1B3-40A6-589C0BFDBF76}"/>
              </a:ext>
            </a:extLst>
          </p:cNvPr>
          <p:cNvSpPr/>
          <p:nvPr userDrawn="1"/>
        </p:nvSpPr>
        <p:spPr>
          <a:xfrm>
            <a:off x="8128248" y="2743202"/>
            <a:ext cx="3597113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9E3FE37-A945-57F7-FD85-B450F570855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227986" y="3037052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74C0F23-FA8F-44CD-BCF1-8BCE7C4DEE4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121B23-1C25-9A48-BCB3-511E186F3C9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392363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A48C8FA-3EF8-CB55-E8DC-64B47FD9F52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227988" y="3892269"/>
            <a:ext cx="3384085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8401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1" y="539859"/>
            <a:ext cx="10150563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1349528"/>
            <a:ext cx="3597113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1485343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2340559"/>
            <a:ext cx="3384085" cy="3736967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C590F1-DAE2-81B7-D5AD-3DC1E8EDB0B7}"/>
              </a:ext>
            </a:extLst>
          </p:cNvPr>
          <p:cNvSpPr/>
          <p:nvPr userDrawn="1"/>
        </p:nvSpPr>
        <p:spPr>
          <a:xfrm>
            <a:off x="4292623" y="1349528"/>
            <a:ext cx="3597113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BDC9A6E-53A1-3772-57EC-D95B83782187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392361" y="1485343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6D69CB6-C870-4147-0A09-D3E2B0EB6AD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392363" y="2340559"/>
            <a:ext cx="3384085" cy="3736967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6F02CF-5CD7-E1B3-40A6-589C0BFDBF76}"/>
              </a:ext>
            </a:extLst>
          </p:cNvPr>
          <p:cNvSpPr/>
          <p:nvPr userDrawn="1"/>
        </p:nvSpPr>
        <p:spPr>
          <a:xfrm>
            <a:off x="8128248" y="1349528"/>
            <a:ext cx="3597113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9E3FE37-A945-57F7-FD85-B450F570855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227986" y="1485343"/>
            <a:ext cx="3384085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A640FAE-313B-4015-FDD9-7BB41D6BEE5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227988" y="2340559"/>
            <a:ext cx="3384085" cy="3736967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4496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80319"/>
            <a:ext cx="7538552" cy="809668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778382C-0D69-DBB2-9010-BFD2BA7C3D5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634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66346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6348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14488CB-ED91-A632-1ED7-101892E1D313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3347111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B7D904-431B-170A-D829-1FD44634A5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4711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051371-8D52-6B48-B191-EF286A0AE394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34711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15CDF6F-B5CE-8EB0-E021-F4B1F400C4B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6219784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AB83BD-8762-FBC7-BA45-E37F82EA5FF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19783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57906B-FC55-0772-8BDD-95CE6D64E8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19785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2FC210A0-6A4E-4B7F-CA2B-FF859B9F8D6A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909245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9534C83-B69C-BFEE-CAB6-1484A7D33DC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0864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1F3974-8955-E5AB-6E20-FA7DE8085A4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0864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8166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6EF81B-77D4-4DD1-5AD3-2676C7B77060}"/>
              </a:ext>
            </a:extLst>
          </p:cNvPr>
          <p:cNvSpPr/>
          <p:nvPr userDrawn="1"/>
        </p:nvSpPr>
        <p:spPr>
          <a:xfrm>
            <a:off x="3329671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B7D904-431B-170A-D829-1FD44634A5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29408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051371-8D52-6B48-B191-EF286A0AE394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429410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804BC5-9C10-989E-70C3-A8435FB9666E}"/>
              </a:ext>
            </a:extLst>
          </p:cNvPr>
          <p:cNvSpPr/>
          <p:nvPr userDrawn="1"/>
        </p:nvSpPr>
        <p:spPr>
          <a:xfrm>
            <a:off x="6202344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AB83BD-8762-FBC7-BA45-E37F82EA5FF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02081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57906B-FC55-0772-8BDD-95CE6D64E8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02083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64AC53-B82C-4464-C722-A99CC2816FA3}"/>
              </a:ext>
            </a:extLst>
          </p:cNvPr>
          <p:cNvSpPr/>
          <p:nvPr userDrawn="1"/>
        </p:nvSpPr>
        <p:spPr>
          <a:xfrm>
            <a:off x="9091201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9534C83-B69C-BFEE-CAB6-1484A7D33DC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90938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1F3974-8955-E5AB-6E20-FA7DE8085A4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90940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56312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palsta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4">
            <a:extLst>
              <a:ext uri="{FF2B5EF4-FFF2-40B4-BE49-F238E27FC236}">
                <a16:creationId xmlns:a16="http://schemas.microsoft.com/office/drawing/2014/main" id="{2D7FEC0B-7A7D-A830-2EA1-7FD2E7BF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2" y="539859"/>
            <a:ext cx="7538552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4A7A2AE-D09D-AA60-C3AD-202B2C06E6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0005" y="1273645"/>
            <a:ext cx="391316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6EF81B-77D4-4DD1-5AD3-2676C7B77060}"/>
              </a:ext>
            </a:extLst>
          </p:cNvPr>
          <p:cNvSpPr/>
          <p:nvPr userDrawn="1"/>
        </p:nvSpPr>
        <p:spPr>
          <a:xfrm>
            <a:off x="3329671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B7D904-431B-170A-D829-1FD44634A5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29408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051371-8D52-6B48-B191-EF286A0AE394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429410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804BC5-9C10-989E-70C3-A8435FB9666E}"/>
              </a:ext>
            </a:extLst>
          </p:cNvPr>
          <p:cNvSpPr/>
          <p:nvPr userDrawn="1"/>
        </p:nvSpPr>
        <p:spPr>
          <a:xfrm>
            <a:off x="6202344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AB83BD-8762-FBC7-BA45-E37F82EA5FF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02081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57906B-FC55-0772-8BDD-95CE6D64E8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02083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64AC53-B82C-4464-C722-A99CC2816FA3}"/>
              </a:ext>
            </a:extLst>
          </p:cNvPr>
          <p:cNvSpPr/>
          <p:nvPr userDrawn="1"/>
        </p:nvSpPr>
        <p:spPr>
          <a:xfrm>
            <a:off x="9091201" y="2743202"/>
            <a:ext cx="2650345" cy="3422931"/>
          </a:xfrm>
          <a:prstGeom prst="roundRect">
            <a:avLst>
              <a:gd name="adj" fmla="val 3665"/>
            </a:avLst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9534C83-B69C-BFEE-CAB6-1484A7D33DC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90938" y="303705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1F3974-8955-E5AB-6E20-FA7DE8085A4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90940" y="3892269"/>
            <a:ext cx="2404949" cy="2063468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289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, keltainen pohja">
    <p:bg>
      <p:bgPr>
        <a:solidFill>
          <a:srgbClr val="FFF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9569-ADC0-B9AF-304C-E67EA7DB3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6636-CBCF-1F5C-8F20-099173361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4166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988FF9-853B-8781-BAC5-7AA065934D5D}"/>
              </a:ext>
            </a:extLst>
          </p:cNvPr>
          <p:cNvSpPr/>
          <p:nvPr userDrawn="1"/>
        </p:nvSpPr>
        <p:spPr>
          <a:xfrm>
            <a:off x="448907" y="1349528"/>
            <a:ext cx="2650345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98C0D7-920E-EF4A-FF17-B96A1B47271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48644" y="148534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12BBF1-38BA-4DCD-F870-B0A403A8C7E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48646" y="2340559"/>
            <a:ext cx="2404949" cy="3738024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6EF81B-77D4-4DD1-5AD3-2676C7B77060}"/>
              </a:ext>
            </a:extLst>
          </p:cNvPr>
          <p:cNvSpPr/>
          <p:nvPr userDrawn="1"/>
        </p:nvSpPr>
        <p:spPr>
          <a:xfrm>
            <a:off x="3329671" y="1349528"/>
            <a:ext cx="2650345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B7D904-431B-170A-D829-1FD44634A50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29408" y="148534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051371-8D52-6B48-B191-EF286A0AE394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429410" y="2340559"/>
            <a:ext cx="2404949" cy="3738024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804BC5-9C10-989E-70C3-A8435FB9666E}"/>
              </a:ext>
            </a:extLst>
          </p:cNvPr>
          <p:cNvSpPr/>
          <p:nvPr userDrawn="1"/>
        </p:nvSpPr>
        <p:spPr>
          <a:xfrm>
            <a:off x="6202344" y="1349528"/>
            <a:ext cx="2650345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AB83BD-8762-FBC7-BA45-E37F82EA5FF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302081" y="148534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D57906B-FC55-0772-8BDD-95CE6D64E8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02083" y="2340559"/>
            <a:ext cx="2404949" cy="3738024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64AC53-B82C-4464-C722-A99CC2816FA3}"/>
              </a:ext>
            </a:extLst>
          </p:cNvPr>
          <p:cNvSpPr/>
          <p:nvPr userDrawn="1"/>
        </p:nvSpPr>
        <p:spPr>
          <a:xfrm>
            <a:off x="9091201" y="1349528"/>
            <a:ext cx="2650345" cy="4816606"/>
          </a:xfrm>
          <a:prstGeom prst="roundRect">
            <a:avLst>
              <a:gd name="adj" fmla="val 3665"/>
            </a:avLst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9534C83-B69C-BFEE-CAB6-1484A7D33DC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90938" y="1485342"/>
            <a:ext cx="240495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1F3974-8955-E5AB-6E20-FA7DE8085A4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90940" y="2340559"/>
            <a:ext cx="2404949" cy="3738024"/>
          </a:xfrm>
        </p:spPr>
        <p:txBody>
          <a:bodyPr anchor="t">
            <a:noAutofit/>
          </a:bodyPr>
          <a:lstStyle>
            <a:lvl1pPr marL="216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Bullet points</a:t>
            </a:r>
            <a:endParaRPr lang="en-FI"/>
          </a:p>
        </p:txBody>
      </p:sp>
      <p:sp>
        <p:nvSpPr>
          <p:cNvPr id="3" name="Title 24">
            <a:extLst>
              <a:ext uri="{FF2B5EF4-FFF2-40B4-BE49-F238E27FC236}">
                <a16:creationId xmlns:a16="http://schemas.microsoft.com/office/drawing/2014/main" id="{BE8128CA-E9D6-18FD-2BF2-87466452E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1" y="539859"/>
            <a:ext cx="10150563" cy="8096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8027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rinna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3D73C-6857-7D0E-4B89-36E5214FE272}"/>
              </a:ext>
            </a:extLst>
          </p:cNvPr>
          <p:cNvSpPr/>
          <p:nvPr userDrawn="1"/>
        </p:nvSpPr>
        <p:spPr>
          <a:xfrm>
            <a:off x="0" y="2"/>
            <a:ext cx="12192000" cy="1594131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3D5996-B84F-9C82-A016-83AE34291B0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634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82A62-0682-E74E-48F9-ECFC2EAF291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66346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392EDA-5B13-B786-8422-C5E6F3837C1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6348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BD5F6D5-23FF-2797-0C70-D2425DE328AE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3347111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5B4749A-494C-CCAA-BD54-A637320E099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4711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228D7B-0654-9A34-E5E7-6EB6675D313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34711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14E97EB-7B23-AE87-E31C-4C5683A2DFB1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6219784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79B82C4-E558-8512-D3FC-331FD7E8D5E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19783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D505F1A-8730-4EFF-A7CE-7B94D45D392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19785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1012F3F-5227-9CA3-FB4F-0F39803EA8D7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909245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095784D-09C2-4E65-0756-6FB09BAE1C7C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0864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F368844-D144-F22B-3CC6-9BEFB9106AF0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0864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90027BDE-5B52-0A32-855F-4731A90A9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10207548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6240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rinna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3D73C-6857-7D0E-4B89-36E5214FE272}"/>
              </a:ext>
            </a:extLst>
          </p:cNvPr>
          <p:cNvSpPr/>
          <p:nvPr userDrawn="1"/>
        </p:nvSpPr>
        <p:spPr>
          <a:xfrm>
            <a:off x="0" y="2"/>
            <a:ext cx="12192000" cy="1594131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3D5996-B84F-9C82-A016-83AE34291B0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634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FI"/>
              <a:t>Objekti tähän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82A62-0682-E74E-48F9-ECFC2EAF291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66346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392EDA-5B13-B786-8422-C5E6F3837C1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66348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BD5F6D5-23FF-2797-0C70-D2425DE328AE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3347111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5B4749A-494C-CCAA-BD54-A637320E099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4711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228D7B-0654-9A34-E5E7-6EB6675D313C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34711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14E97EB-7B23-AE87-E31C-4C5683A2DFB1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6219784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79B82C4-E558-8512-D3FC-331FD7E8D5E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19783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D505F1A-8730-4EFF-A7CE-7B94D45D392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19785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1012F3F-5227-9CA3-FB4F-0F39803EA8D7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9092456" y="2369256"/>
            <a:ext cx="2650641" cy="2413883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FI"/>
              <a:t>Objekti tähän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095784D-09C2-4E65-0756-6FB09BAE1C7C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9108640" y="4934431"/>
            <a:ext cx="2650641" cy="391948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F368844-D144-F22B-3CC6-9BEFB9106AF0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108642" y="5308375"/>
            <a:ext cx="2650639" cy="85468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  <a:lvl2pPr marL="457200" indent="0" algn="ctr">
              <a:lnSpc>
                <a:spcPct val="100000"/>
              </a:lnSpc>
              <a:buFontTx/>
              <a:buNone/>
              <a:defRPr sz="2000"/>
            </a:lvl2pPr>
            <a:lvl3pPr marL="914400" indent="0" algn="ctr">
              <a:lnSpc>
                <a:spcPct val="100000"/>
              </a:lnSpc>
              <a:buFontTx/>
              <a:buNone/>
              <a:defRPr sz="2000"/>
            </a:lvl3pPr>
            <a:lvl4pPr marL="1371600" indent="0" algn="ctr">
              <a:lnSpc>
                <a:spcPct val="100000"/>
              </a:lnSpc>
              <a:buFontTx/>
              <a:buNone/>
              <a:defRPr sz="2000"/>
            </a:lvl4pPr>
            <a:lvl5pPr marL="1828800" indent="0" algn="ctr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5" name="Title 24">
            <a:extLst>
              <a:ext uri="{FF2B5EF4-FFF2-40B4-BE49-F238E27FC236}">
                <a16:creationId xmlns:a16="http://schemas.microsoft.com/office/drawing/2014/main" id="{16FBE755-1F4E-26E6-80FC-C563EB96D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3" y="539859"/>
            <a:ext cx="10190295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57587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3D73C-6857-7D0E-4B89-36E5214FE272}"/>
              </a:ext>
            </a:extLst>
          </p:cNvPr>
          <p:cNvSpPr/>
          <p:nvPr userDrawn="1"/>
        </p:nvSpPr>
        <p:spPr>
          <a:xfrm>
            <a:off x="0" y="2"/>
            <a:ext cx="12192000" cy="1389985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3D5996-B84F-9C82-A016-83AE34291B0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0" y="1389987"/>
            <a:ext cx="12192000" cy="5468011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fi-FI"/>
              <a:t>Iso kuva</a:t>
            </a:r>
            <a:r>
              <a:rPr lang="en-FI"/>
              <a:t> tähän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4D5C2805-C26B-5738-8538-B444D9F81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10155790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8592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3D73C-6857-7D0E-4B89-36E5214FE272}"/>
              </a:ext>
            </a:extLst>
          </p:cNvPr>
          <p:cNvSpPr/>
          <p:nvPr userDrawn="1"/>
        </p:nvSpPr>
        <p:spPr>
          <a:xfrm>
            <a:off x="0" y="2"/>
            <a:ext cx="12192000" cy="1389985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3D5996-B84F-9C82-A016-83AE34291B0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0" y="1389987"/>
            <a:ext cx="12192000" cy="5468011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 algn="ctr">
              <a:lnSpc>
                <a:spcPct val="90000"/>
              </a:lnSpc>
              <a:buFont typeface="Arial" panose="020B0604020202020204" pitchFamily="34" charset="0"/>
              <a:buNone/>
              <a:defRPr sz="17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fi-FI"/>
              <a:t>Iso kuva</a:t>
            </a:r>
            <a:r>
              <a:rPr lang="en-FI"/>
              <a:t> tähän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198203-882C-15F9-0818-F6BF02813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505DE07B-CB91-9D76-2B0A-715427B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3" y="539859"/>
            <a:ext cx="10026393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357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(vain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739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-dia">
    <p:bg>
      <p:bgPr>
        <a:solidFill>
          <a:srgbClr val="D7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9569-ADC0-B9AF-304C-E67EA7DB3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kiitos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6636-CBCF-1F5C-8F20-099173361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4606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85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, vihreä pohja">
    <p:bg>
      <p:bgPr>
        <a:solidFill>
          <a:srgbClr val="D7E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9569-ADC0-B9AF-304C-E67EA7DB3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F6636-CBCF-1F5C-8F20-099173361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4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429000"/>
          </a:xfrm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6130EDB5-D3AB-670C-85E1-5DF66234E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98" y="3720661"/>
            <a:ext cx="7775868" cy="809668"/>
          </a:xfrm>
        </p:spPr>
        <p:txBody>
          <a:bodyPr>
            <a:noAutofit/>
          </a:bodyPr>
          <a:lstStyle>
            <a:lvl1pPr>
              <a:defRPr sz="38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CA9EF2-C86F-42F1-9568-3EB2454C51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6413" y="4360598"/>
            <a:ext cx="4980778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Nettiosoite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 </a:t>
            </a:r>
            <a:r>
              <a:rPr lang="en-GB" err="1"/>
              <a:t>tähän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4E2F61-5B9D-8453-F973-E510DA62109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60637" y="5312382"/>
            <a:ext cx="4980778" cy="107286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GB" err="1"/>
              <a:t>Tarkentava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2099A-9F89-27B5-FCB5-F57F4BD23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4" y="3660520"/>
            <a:ext cx="1929686" cy="10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1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3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82CEE22-12CB-F1A4-49B8-DF45A93D1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2099A-9F89-27B5-FCB5-F57F4BD23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4" y="3660520"/>
            <a:ext cx="1929686" cy="1047909"/>
          </a:xfrm>
          <a:prstGeom prst="rect">
            <a:avLst/>
          </a:prstGeom>
        </p:spPr>
      </p:pic>
      <p:sp>
        <p:nvSpPr>
          <p:cNvPr id="4" name="Title 24">
            <a:extLst>
              <a:ext uri="{FF2B5EF4-FFF2-40B4-BE49-F238E27FC236}">
                <a16:creationId xmlns:a16="http://schemas.microsoft.com/office/drawing/2014/main" id="{6130EDB5-D3AB-670C-85E1-5DF66234E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94" y="3720661"/>
            <a:ext cx="9142182" cy="809668"/>
          </a:xfrm>
        </p:spPr>
        <p:txBody>
          <a:bodyPr>
            <a:noAutofit/>
          </a:bodyPr>
          <a:lstStyle>
            <a:lvl1pPr>
              <a:defRPr sz="38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CA9EF2-C86F-42F1-9568-3EB2454C51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6820" y="4360598"/>
            <a:ext cx="9142181" cy="6499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i-FI"/>
              <a:t>Esityksen päiväys, nettiosoite </a:t>
            </a:r>
            <a:r>
              <a:rPr lang="fi-FI" err="1"/>
              <a:t>tmv</a:t>
            </a:r>
            <a:r>
              <a:rPr lang="fi-FI"/>
              <a:t>. tieto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67AA70C-769E-E6DB-B8F8-D0008956CB7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3" y="5041355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0C2D66-E4C5-B53B-6622-00BC5F077CE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9275" y="5473765"/>
            <a:ext cx="3323510" cy="9108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C157A0-A52B-F01C-B9A1-F78C7550FFC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171154" y="5041355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B2FD37D-0CF1-6D49-BA0F-3D303615506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187791" y="5473765"/>
            <a:ext cx="3323510" cy="9108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5325FA-8C04-5567-5D54-DE704893CCD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991124" y="5041355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0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5pPr>
          </a:lstStyle>
          <a:p>
            <a:pPr lvl="0"/>
            <a:r>
              <a:rPr lang="en-GB" err="1"/>
              <a:t>Otsikko</a:t>
            </a:r>
            <a:endParaRPr lang="en-FI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DB63FE-EBE3-D34B-D90D-AC24A292FB5D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016307" y="5473765"/>
            <a:ext cx="3323510" cy="9108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202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2B240B-22FA-1275-A175-86CD09372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6" y="420740"/>
            <a:ext cx="1710331" cy="928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A91CC6-DF8C-7985-234D-9908D6F6A3DD}"/>
              </a:ext>
            </a:extLst>
          </p:cNvPr>
          <p:cNvSpPr/>
          <p:nvPr userDrawn="1"/>
        </p:nvSpPr>
        <p:spPr>
          <a:xfrm>
            <a:off x="0" y="2"/>
            <a:ext cx="12192000" cy="3415205"/>
          </a:xfrm>
          <a:prstGeom prst="rect">
            <a:avLst/>
          </a:prstGeom>
          <a:solidFill>
            <a:srgbClr val="D7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E90B1D43-0FA1-492A-F76E-7622C1E2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157787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E15998-D2E6-E680-CFA6-EA3368E3485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1181" y="1949600"/>
            <a:ext cx="7755048" cy="116961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8D6F7D-1F01-A1AB-127C-FC48FA9117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3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12BF07A-2026-95A1-5D30-7579CB18F07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1183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E5E3D384-DE38-4086-6425-13C9218DAB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17115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9671972-3FFC-E610-8D63-7876D3E03C7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179699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DDF4EC69-E972-2758-D6ED-000D048AABD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99112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008215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748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2B240B-22FA-1275-A175-86CD09372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2766" y="420740"/>
            <a:ext cx="1710331" cy="928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A91CC6-DF8C-7985-234D-9908D6F6A3DD}"/>
              </a:ext>
            </a:extLst>
          </p:cNvPr>
          <p:cNvSpPr/>
          <p:nvPr userDrawn="1"/>
        </p:nvSpPr>
        <p:spPr>
          <a:xfrm>
            <a:off x="0" y="2"/>
            <a:ext cx="12192000" cy="3415205"/>
          </a:xfrm>
          <a:prstGeom prst="rect">
            <a:avLst/>
          </a:prstGeom>
          <a:solidFill>
            <a:srgbClr val="FFF6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FI" sz="7200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E90B1D43-0FA1-492A-F76E-7622C1E2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184" y="539859"/>
            <a:ext cx="5157787" cy="809668"/>
          </a:xfrm>
        </p:spPr>
        <p:txBody>
          <a:bodyPr>
            <a:noAutofit/>
          </a:bodyPr>
          <a:lstStyle/>
          <a:p>
            <a:r>
              <a:rPr lang="en-GB"/>
              <a:t>HSY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E15998-D2E6-E680-CFA6-EA3368E3485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1181" y="1949600"/>
            <a:ext cx="7755048" cy="116961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Ingressi</a:t>
            </a:r>
            <a:endParaRPr lang="en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8D6F7D-1F01-A1AB-127C-FC48FA9117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1183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12BF07A-2026-95A1-5D30-7579CB18F07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1183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E5E3D384-DE38-4086-6425-13C9218DAB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17115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9671972-3FFC-E610-8D63-7876D3E03C7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179699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DDF4EC69-E972-2758-D6ED-000D048AABD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7991124" y="4031860"/>
            <a:ext cx="3323511" cy="39194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 b="1" i="0"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3pPr>
            <a:lvl4pPr marL="13716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4pPr>
            <a:lvl5pPr marL="182880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GB" err="1"/>
              <a:t>Otsikko</a:t>
            </a:r>
            <a:r>
              <a:rPr lang="en-GB"/>
              <a:t> / </a:t>
            </a:r>
            <a:r>
              <a:rPr lang="en-GB" err="1"/>
              <a:t>nro</a:t>
            </a:r>
            <a:endParaRPr lang="en-FI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3B9557B-7122-ED20-45C9-399E170F400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008215" y="4492173"/>
            <a:ext cx="3323510" cy="158951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err="1"/>
              <a:t>Kirjoita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64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38FCA-5B70-2910-2969-CAEAEB9B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599681"/>
            <a:ext cx="10515600" cy="809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D3F86-01FD-F07D-50EA-EDD0C9F2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18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E443A-1AEA-B25A-2A31-780F358267C5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665151" y="420739"/>
            <a:ext cx="1077944" cy="5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3" r:id="rId3"/>
    <p:sldLayoutId id="2147483698" r:id="rId4"/>
    <p:sldLayoutId id="2147483699" r:id="rId5"/>
    <p:sldLayoutId id="2147483662" r:id="rId6"/>
    <p:sldLayoutId id="2147483668" r:id="rId7"/>
    <p:sldLayoutId id="2147483664" r:id="rId8"/>
    <p:sldLayoutId id="2147483690" r:id="rId9"/>
    <p:sldLayoutId id="2147483691" r:id="rId10"/>
    <p:sldLayoutId id="2147483661" r:id="rId11"/>
    <p:sldLayoutId id="2147483677" r:id="rId12"/>
    <p:sldLayoutId id="2147483665" r:id="rId13"/>
    <p:sldLayoutId id="2147483669" r:id="rId14"/>
    <p:sldLayoutId id="2147483663" r:id="rId15"/>
    <p:sldLayoutId id="2147483692" r:id="rId16"/>
    <p:sldLayoutId id="2147483693" r:id="rId17"/>
    <p:sldLayoutId id="2147483685" r:id="rId18"/>
    <p:sldLayoutId id="2147483689" r:id="rId19"/>
    <p:sldLayoutId id="2147483680" r:id="rId20"/>
    <p:sldLayoutId id="2147483678" r:id="rId21"/>
    <p:sldLayoutId id="2147483673" r:id="rId22"/>
    <p:sldLayoutId id="2147483694" r:id="rId23"/>
    <p:sldLayoutId id="2147483695" r:id="rId24"/>
    <p:sldLayoutId id="2147483666" r:id="rId25"/>
    <p:sldLayoutId id="2147483707" r:id="rId26"/>
    <p:sldLayoutId id="2147483708" r:id="rId27"/>
    <p:sldLayoutId id="2147483697" r:id="rId28"/>
    <p:sldLayoutId id="2147483682" r:id="rId29"/>
    <p:sldLayoutId id="2147483679" r:id="rId30"/>
    <p:sldLayoutId id="2147483671" r:id="rId31"/>
    <p:sldLayoutId id="2147483702" r:id="rId32"/>
    <p:sldLayoutId id="2147483681" r:id="rId33"/>
    <p:sldLayoutId id="2147483670" r:id="rId34"/>
    <p:sldLayoutId id="2147483703" r:id="rId35"/>
    <p:sldLayoutId id="2147483705" r:id="rId36"/>
    <p:sldLayoutId id="2147483674" r:id="rId37"/>
    <p:sldLayoutId id="2147483672" r:id="rId38"/>
    <p:sldLayoutId id="2147483704" r:id="rId39"/>
    <p:sldLayoutId id="2147483706" r:id="rId40"/>
    <p:sldLayoutId id="2147483676" r:id="rId41"/>
    <p:sldLayoutId id="2147483700" r:id="rId42"/>
    <p:sldLayoutId id="2147483688" r:id="rId43"/>
    <p:sldLayoutId id="2147483701" r:id="rId44"/>
    <p:sldLayoutId id="2147483655" r:id="rId45"/>
    <p:sldLayoutId id="2147483687" r:id="rId46"/>
    <p:sldLayoutId id="2147483709" r:id="rId4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+mj-lt"/>
          <a:ea typeface="Source Sans Pro Semibold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rgbClr val="2C2A29"/>
          </a:solidFill>
          <a:latin typeface="+mn-lt"/>
          <a:ea typeface="Source Sans Pro" panose="020B050303040302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2C2A29"/>
          </a:solidFill>
          <a:latin typeface="+mn-lt"/>
          <a:ea typeface="Source Sans Pro" panose="020B050303040302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2C2A29"/>
          </a:solidFill>
          <a:latin typeface="+mn-lt"/>
          <a:ea typeface="Source Sans Pro" panose="020B050303040302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2C2A29"/>
          </a:solidFill>
          <a:latin typeface="+mn-lt"/>
          <a:ea typeface="Source Sans Pro" panose="020B050303040302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2C2A29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15C6B87-E69E-C1B4-96A2-3E572134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HSY:n mainetutkimuksen tulokset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40298-1FAE-000F-76DB-7C51341C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411" y="4370588"/>
            <a:ext cx="9287849" cy="649927"/>
          </a:xfrm>
        </p:spPr>
        <p:txBody>
          <a:bodyPr/>
          <a:lstStyle/>
          <a:p>
            <a:r>
              <a:rPr lang="fi-FI" dirty="0"/>
              <a:t>HSY:n hallitus 16.5.2025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A6FF5F-86CE-FF1A-48C0-6906B794535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Riitta-Liisa Hahtala</a:t>
            </a:r>
          </a:p>
          <a:p>
            <a:r>
              <a:rPr lang="fi-FI" dirty="0"/>
              <a:t>viestintäjohtaja</a:t>
            </a:r>
          </a:p>
        </p:txBody>
      </p:sp>
    </p:spTree>
    <p:extLst>
      <p:ext uri="{BB962C8B-B14F-4D97-AF65-F5344CB8AC3E}">
        <p14:creationId xmlns:p14="http://schemas.microsoft.com/office/powerpoint/2010/main" val="186377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E1E7-D595-01B7-3C96-6D6E5877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diagrammi, Fontti&#10;&#10;Tekoälyn generoima sisältö voi olla virheellistä.">
            <a:extLst>
              <a:ext uri="{FF2B5EF4-FFF2-40B4-BE49-F238E27FC236}">
                <a16:creationId xmlns:a16="http://schemas.microsoft.com/office/drawing/2014/main" id="{589E0BDA-5B41-9E0F-841F-1216B4B69253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2"/>
          <a:stretch>
            <a:fillRect/>
          </a:stretch>
        </p:blipFill>
        <p:spPr>
          <a:xfrm>
            <a:off x="30593" y="1754226"/>
            <a:ext cx="6246639" cy="4251184"/>
          </a:xfr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EEF291A9-687A-0E7D-734F-2C552EDF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Suuren yleisön mainepisteet ja sidosryhmätuki</a:t>
            </a:r>
          </a:p>
        </p:txBody>
      </p:sp>
      <p:pic>
        <p:nvPicPr>
          <p:cNvPr id="7" name="Kuva 6" descr="Kuva, joka sisältää kohteen teksti, kuvakaappaus, diagrammi, Fontti&#10;&#10;Tekoälyn generoima sisältö voi olla virheellistä.">
            <a:extLst>
              <a:ext uri="{FF2B5EF4-FFF2-40B4-BE49-F238E27FC236}">
                <a16:creationId xmlns:a16="http://schemas.microsoft.com/office/drawing/2014/main" id="{803151BC-8E27-E6F1-0F30-BBDF551C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89" y="1802814"/>
            <a:ext cx="5741384" cy="4251185"/>
          </a:xfrm>
          <a:prstGeom prst="rect">
            <a:avLst/>
          </a:prstGeom>
          <a:ln>
            <a:noFill/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2CB3948-18FF-93B1-13C3-F6BD3163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9" r="8073"/>
          <a:stretch/>
        </p:blipFill>
        <p:spPr>
          <a:xfrm>
            <a:off x="5831112" y="5686826"/>
            <a:ext cx="1909900" cy="1171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466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30AF-9F76-2806-EF76-77D3E35EA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157F656-CEDE-E484-8DE5-2ED3FDC2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188981"/>
            <a:ext cx="10026393" cy="809668"/>
          </a:xfrm>
        </p:spPr>
        <p:txBody>
          <a:bodyPr/>
          <a:lstStyle/>
          <a:p>
            <a:r>
              <a:rPr lang="fi-FI" dirty="0"/>
              <a:t>Suuri yleisö arvioi: HSY:llä on parempi maine kuin julkishallinnon organisaatioilla yleisesti</a:t>
            </a:r>
            <a:br>
              <a:rPr lang="fi-FI" dirty="0"/>
            </a:b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43DB044-D986-A576-3538-C104370BAE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32"/>
          </p:nvPr>
        </p:nvPicPr>
        <p:blipFill>
          <a:blip r:embed="rId2"/>
          <a:srcRect r="52799"/>
          <a:stretch/>
        </p:blipFill>
        <p:spPr>
          <a:xfrm>
            <a:off x="308610" y="1610818"/>
            <a:ext cx="3645538" cy="5247182"/>
          </a:xfrm>
        </p:spPr>
      </p:pic>
      <p:pic>
        <p:nvPicPr>
          <p:cNvPr id="12" name="Sisällön paikkamerkki 5">
            <a:extLst>
              <a:ext uri="{FF2B5EF4-FFF2-40B4-BE49-F238E27FC236}">
                <a16:creationId xmlns:a16="http://schemas.microsoft.com/office/drawing/2014/main" id="{43821AA6-328F-572D-E649-B15430AB5F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53820" b="-1172"/>
          <a:stretch/>
        </p:blipFill>
        <p:spPr>
          <a:xfrm>
            <a:off x="4203063" y="1874520"/>
            <a:ext cx="3375822" cy="4077861"/>
          </a:xfrm>
          <a:prstGeom prst="rect">
            <a:avLst/>
          </a:prstGeom>
        </p:spPr>
      </p:pic>
      <p:pic>
        <p:nvPicPr>
          <p:cNvPr id="13" name="Sisällön paikkamerkki 10">
            <a:extLst>
              <a:ext uri="{FF2B5EF4-FFF2-40B4-BE49-F238E27FC236}">
                <a16:creationId xmlns:a16="http://schemas.microsoft.com/office/drawing/2014/main" id="{33452439-5646-71A1-6B1D-78346AD4B7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53223"/>
          <a:stretch/>
        </p:blipFill>
        <p:spPr>
          <a:xfrm>
            <a:off x="7827800" y="1610818"/>
            <a:ext cx="3612836" cy="52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EFFB-3C64-C34A-7015-BDBA89E5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17E360-32AA-9965-D99E-06B04739DF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r="34674"/>
          <a:stretch/>
        </p:blipFill>
        <p:spPr>
          <a:xfrm>
            <a:off x="1162906" y="1387087"/>
            <a:ext cx="9323334" cy="2348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BFDDA-D8CD-F87F-87DC-F74714523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4" y="253527"/>
            <a:ext cx="11721353" cy="6491140"/>
          </a:xfrm>
          <a:prstGeom prst="rect">
            <a:avLst/>
          </a:prstGeom>
        </p:spPr>
      </p:pic>
      <p:pic>
        <p:nvPicPr>
          <p:cNvPr id="6" name="Kuva 12">
            <a:extLst>
              <a:ext uri="{FF2B5EF4-FFF2-40B4-BE49-F238E27FC236}">
                <a16:creationId xmlns:a16="http://schemas.microsoft.com/office/drawing/2014/main" id="{5ED25DE2-F645-12C4-E4D4-A9A5342092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179" y="0"/>
            <a:ext cx="1249821" cy="34649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9505266-4191-B1A7-FD9F-7B617FFE7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576" y="906"/>
            <a:ext cx="1244773" cy="517194"/>
          </a:xfrm>
          <a:prstGeom prst="rect">
            <a:avLst/>
          </a:prstGeom>
        </p:spPr>
      </p:pic>
      <p:pic>
        <p:nvPicPr>
          <p:cNvPr id="5" name="Kuva 4" descr="Kuva, joka sisältää kohteen Grafiikka&#10;&#10;Kuvaus luotu automaattisesti">
            <a:extLst>
              <a:ext uri="{FF2B5EF4-FFF2-40B4-BE49-F238E27FC236}">
                <a16:creationId xmlns:a16="http://schemas.microsoft.com/office/drawing/2014/main" id="{3D9FFF8F-3D93-A698-F2D0-BF49E149AB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884073" cy="497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F831FA-2B39-5D05-AF6E-E3E54F0CE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2499" y="6454615"/>
            <a:ext cx="4858933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94B1E-2E1D-675E-498B-400699ECF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760" y="-90600"/>
            <a:ext cx="12192000" cy="646176"/>
          </a:xfrm>
          <a:prstGeom prst="rect">
            <a:avLst/>
          </a:prstGeom>
        </p:spPr>
      </p:pic>
      <p:pic>
        <p:nvPicPr>
          <p:cNvPr id="10" name="Kuva 9" descr="Kuva, joka sisältää kohteen teksti, ympyrä, valkoinen, muotoilu&#10;&#10;Tekoälyn generoima sisältö voi olla virheellistä.">
            <a:extLst>
              <a:ext uri="{FF2B5EF4-FFF2-40B4-BE49-F238E27FC236}">
                <a16:creationId xmlns:a16="http://schemas.microsoft.com/office/drawing/2014/main" id="{3FE65E0B-3B67-FFE8-8C4E-E884819FFB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349" y="3529804"/>
            <a:ext cx="482600" cy="34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54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757E1-932C-F762-190A-0180CDDA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0E4F068-ADD7-3DF1-71BC-251BBF02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263409"/>
            <a:ext cx="10026393" cy="809668"/>
          </a:xfrm>
        </p:spPr>
        <p:txBody>
          <a:bodyPr/>
          <a:lstStyle/>
          <a:p>
            <a:r>
              <a:rPr lang="fi-FI"/>
              <a:t>HSY:n maine on parantunut suuren yleisön keskuudessa vuodesta 2021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3CC44BF-2834-E8E1-98DB-C0B33456FBDD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2"/>
          <a:stretch>
            <a:fillRect/>
          </a:stretch>
        </p:blipFill>
        <p:spPr>
          <a:xfrm>
            <a:off x="1049811" y="1463040"/>
            <a:ext cx="9564981" cy="5086350"/>
          </a:xfrm>
        </p:spPr>
      </p:pic>
    </p:spTree>
    <p:extLst>
      <p:ext uri="{BB962C8B-B14F-4D97-AF65-F5344CB8AC3E}">
        <p14:creationId xmlns:p14="http://schemas.microsoft.com/office/powerpoint/2010/main" val="219296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15F5D4-8170-5A08-0EA3-CAD002E5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C5DF9C8-0942-A19F-B070-6D6F8ACD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Maineen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osa-alueiden</a:t>
            </a:r>
            <a:r>
              <a:rPr lang="en-US"/>
              <a:t> </a:t>
            </a:r>
            <a:r>
              <a:rPr lang="en-US" err="1"/>
              <a:t>vaikutus</a:t>
            </a:r>
            <a:r>
              <a:rPr lang="en-US"/>
              <a:t> </a:t>
            </a:r>
            <a:r>
              <a:rPr lang="en-US" err="1"/>
              <a:t>suuren</a:t>
            </a:r>
            <a:r>
              <a:rPr lang="en-US"/>
              <a:t> </a:t>
            </a:r>
            <a:r>
              <a:rPr lang="en-US" err="1"/>
              <a:t>yleisön</a:t>
            </a:r>
            <a:r>
              <a:rPr lang="en-US"/>
              <a:t> </a:t>
            </a:r>
            <a:r>
              <a:rPr lang="en-US" err="1"/>
              <a:t>sidosryhmätukeen</a:t>
            </a:r>
            <a:endParaRPr lang="en-US"/>
          </a:p>
        </p:txBody>
      </p:sp>
      <p:pic>
        <p:nvPicPr>
          <p:cNvPr id="5" name="Sisällön paikkamerkki 4" descr="Kuva, joka sisältää kohteen teksti, kukka, kuvakaappaus, muotoilu&#10;&#10;Tekoälyn generoima sisältö voi olla virheellistä.">
            <a:extLst>
              <a:ext uri="{FF2B5EF4-FFF2-40B4-BE49-F238E27FC236}">
                <a16:creationId xmlns:a16="http://schemas.microsoft.com/office/drawing/2014/main" id="{32DAE286-4035-D04F-F914-A5082DFBD8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5576"/>
          <a:stretch/>
        </p:blipFill>
        <p:spPr>
          <a:xfrm>
            <a:off x="6096000" y="0"/>
            <a:ext cx="6096000" cy="685800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E9BD273-AA5F-3597-747D-C9B6AC68FF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/>
              <a:t>Osa maineen eri osa-alueista vaikuttaa enemmän HSY:n saamaan sidosryhmätukeen kuin toiset. </a:t>
            </a:r>
            <a:r>
              <a:rPr lang="fi-FI" b="1"/>
              <a:t>Mitä vanhempi on korrelaatio, sitä enemmän kyseinen maineen osa-alue vaikuttaa suuren yleisön käytökseen.</a:t>
            </a:r>
          </a:p>
          <a:p>
            <a:r>
              <a:rPr lang="fi-FI"/>
              <a:t>Kehityskohteet kannattaa valita niiden joukosta, joilla on vahvempi vaikutus ihmisten käytökseen.</a:t>
            </a:r>
          </a:p>
        </p:txBody>
      </p:sp>
    </p:spTree>
    <p:extLst>
      <p:ext uri="{BB962C8B-B14F-4D97-AF65-F5344CB8AC3E}">
        <p14:creationId xmlns:p14="http://schemas.microsoft.com/office/powerpoint/2010/main" val="235031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DCFDF-33C8-7798-4A93-E25F833C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F347DB-1B44-FDC9-4A5D-BBF70F6C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Suuren yleisön avovastaukset, tekoäly teemoittanut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B1453-7416-37B3-9E00-6892796FE4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4539" y="1341867"/>
            <a:ext cx="4152453" cy="391948"/>
          </a:xfrm>
        </p:spPr>
        <p:txBody>
          <a:bodyPr/>
          <a:lstStyle/>
          <a:p>
            <a:r>
              <a:rPr lang="fi-FI" dirty="0"/>
              <a:t>”Mitä positiivista näet HSY:n toiminnassa?”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B372E-2148-3014-B590-7F3742FE88A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3" y="2151535"/>
            <a:ext cx="4873960" cy="3504791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HSY:n toiminta herättää selvästi paljon </a:t>
            </a:r>
            <a:r>
              <a:rPr lang="fi-FI" sz="1600" b="1" dirty="0"/>
              <a:t>luottamusta</a:t>
            </a:r>
            <a:r>
              <a:rPr lang="fi-FI" sz="1600" dirty="0"/>
              <a:t> ja </a:t>
            </a:r>
            <a:r>
              <a:rPr lang="fi-FI" sz="1600" b="1" dirty="0"/>
              <a:t>kiitosta.</a:t>
            </a:r>
            <a:r>
              <a:rPr lang="fi-FI" sz="1600" dirty="0"/>
              <a:t> </a:t>
            </a:r>
          </a:p>
          <a:p>
            <a:pPr marL="0" indent="0">
              <a:buNone/>
            </a:pPr>
            <a:r>
              <a:rPr lang="fi-FI" sz="1600" dirty="0"/>
              <a:t>Positiiviset kommentit painottuvat erityisesti siisteyteen, </a:t>
            </a:r>
            <a:r>
              <a:rPr lang="fi-FI" sz="1600" b="1" dirty="0"/>
              <a:t>kierrätykseen</a:t>
            </a:r>
            <a:r>
              <a:rPr lang="fi-FI" sz="1600" dirty="0"/>
              <a:t>, </a:t>
            </a:r>
            <a:r>
              <a:rPr lang="fi-FI" sz="1600" b="1" dirty="0"/>
              <a:t>vesihuoltoon</a:t>
            </a:r>
            <a:r>
              <a:rPr lang="fi-FI" sz="1600" dirty="0"/>
              <a:t>, </a:t>
            </a:r>
            <a:r>
              <a:rPr lang="fi-FI" sz="1600" b="1" dirty="0"/>
              <a:t>vastuullisuuteen</a:t>
            </a:r>
            <a:r>
              <a:rPr lang="fi-FI" sz="1600" dirty="0"/>
              <a:t> ja palveluiden luotettavuuteen.</a:t>
            </a:r>
          </a:p>
          <a:p>
            <a:pPr marL="0" indent="0">
              <a:buNone/>
            </a:pPr>
            <a:r>
              <a:rPr lang="fi-FI" sz="1600" dirty="0"/>
              <a:t> Lisäksi organisaatiota arvostetaan sen </a:t>
            </a:r>
            <a:r>
              <a:rPr lang="fi-FI" sz="1600" b="1" dirty="0"/>
              <a:t>roolista yhteiskunnan hyvinvoinnin ja kestävän kehityksen tukijana</a:t>
            </a:r>
            <a:r>
              <a:rPr lang="fi-FI" sz="1600" dirty="0"/>
              <a:t>.</a:t>
            </a:r>
          </a:p>
          <a:p>
            <a:pPr marL="0" indent="0">
              <a:buNone/>
            </a:pPr>
            <a:r>
              <a:rPr lang="fi-FI" sz="1600" dirty="0"/>
              <a:t>Esiin nostettuja teemoja: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1. Ympäristön ja kaupungin siisteys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2. Toimiva jätehuolto ja kierrätys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3. Puhdas vesi ja vesihuolto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Ekologisuus ja vastuullisuus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5. Hyvä viestintä ja näkyvyys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6. Luotettavuus ja palvelun toimivuus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600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7. Yhteiskunnallinen merkitys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6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6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6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C01B067-BF3F-773F-B33D-BD9DEB8244B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331810" y="1341867"/>
            <a:ext cx="4152453" cy="391948"/>
          </a:xfrm>
        </p:spPr>
        <p:txBody>
          <a:bodyPr/>
          <a:lstStyle/>
          <a:p>
            <a:r>
              <a:rPr lang="fi-FI" dirty="0"/>
              <a:t>”Missä asioissa HSY voisi mielestäsi toimia paremmin?”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1647BD-1B2F-65B9-5D86-F024B0B0B57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44724" y="2527610"/>
            <a:ext cx="5032875" cy="2243263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Vaikka suuri osa vastaajista ei osannut sanoa tai ei nähnyt parannettavaa, niiltä jotka vastasivat, nousi esiin seuraavat </a:t>
            </a:r>
            <a:r>
              <a:rPr lang="fi-FI" sz="1600" b="1" dirty="0"/>
              <a:t>tärkeimmät kehityskohteet</a:t>
            </a:r>
            <a:r>
              <a:rPr lang="fi-FI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 Selkeämpi viestintä ja näkyvyys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 Helpompi ja saavutettavampi kierrätys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 Edullisemmat ja tasapuolisemmat palvelut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 Palveluiden ja verkkopalveluiden sujuvuus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1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1E201E-AFDE-7C14-7384-2F9A5C2E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F08E178-ACEC-759F-A76A-51D74CB5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546" y="3229902"/>
            <a:ext cx="5611639" cy="3465974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i-FI" sz="1400" b="1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1. Ympäristön ja kaupungin siisteys</a:t>
            </a:r>
            <a:endParaRPr lang="fi-FI" sz="14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HSY:n koetaan pitävän Helsingin seudun siistinä ja viihtyisänä.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Esille nousevat katujen puhtaus, roskien keruu ja luonnon puhtaus.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"Ilman tätä Helsinki ei pysyisi puhtaana" tiivistää yleisen näkemyksen.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i-FI" sz="1400" b="1" kern="100" dirty="0">
                <a:ea typeface="Aptos" panose="020B0004020202020204" pitchFamily="34" charset="0"/>
                <a:cs typeface="Segoe UI Emoji" panose="020B0502040204020203" pitchFamily="34" charset="0"/>
              </a:rPr>
              <a:t>2. </a:t>
            </a:r>
            <a:r>
              <a:rPr lang="fi-FI" sz="1400" b="1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Toimiva jätehuolto ja kierrätys</a:t>
            </a:r>
            <a:endParaRPr lang="fi-FI" sz="14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Jätehuolto toimii luotettavasti ja selkeästi.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Sorttiasemat ja kiertävät keräysautot saavat erityistä kiitosta.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Kierrätyksen kehittäminen, lajittelun tukeminen ja ongelmajätteiden vastaanotto koetaan tärkeiksi.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Myös kiertotalouden edistäminen mainitaan useasti.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i-FI" sz="1400" b="1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3. Puhdas vesi ja vesihuolto</a:t>
            </a:r>
            <a:endParaRPr lang="fi-FI" sz="14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Vesihuollon toimivuus ja veden laatu koetaan erittäin tärkeinä ja hyvin hoidettuina.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"Puhdasta vettä PKS-seudulla" nousee esiin kiitoksena.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fi-FI" sz="1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fi-FI" sz="1400" b="1" kern="100" dirty="0">
                <a:effectLst/>
                <a:ea typeface="Aptos" panose="020B0004020202020204" pitchFamily="34" charset="0"/>
                <a:cs typeface="Segoe UI Emoji" panose="020B0502040204020203" pitchFamily="34" charset="0"/>
              </a:rPr>
              <a:t>Ekologisuus ja vastuullisuus</a:t>
            </a:r>
            <a:endParaRPr lang="fi-FI" sz="1400" kern="100" dirty="0">
              <a:effectLst/>
              <a:ea typeface="Aptos" panose="020B0004020202020204" pitchFamily="34" charset="0"/>
              <a:cs typeface="Segoe UI Emoji" panose="020B0502040204020203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HSY nähdään ekologisena toimijana, joka edistää kestävää kehitystä.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Tietoisuus ilmastovaikutuksista ja vihreän talouden tukeminen mainitaan.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Organisaation vastuullisuus ja ympäristöystävällisyys korostuvat.</a:t>
            </a:r>
          </a:p>
          <a:p>
            <a:pPr>
              <a:spcBef>
                <a:spcPts val="0"/>
              </a:spcBef>
            </a:pPr>
            <a:endParaRPr lang="fi-FI" sz="16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4C26780-1226-8EA2-8874-9CF6740C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2" y="0"/>
            <a:ext cx="10114990" cy="809668"/>
          </a:xfrm>
        </p:spPr>
        <p:txBody>
          <a:bodyPr/>
          <a:lstStyle/>
          <a:p>
            <a:r>
              <a:rPr lang="fi-FI" dirty="0"/>
              <a:t>Suuren yleisön avovastaukset, tekoäly teemoittanut</a:t>
            </a:r>
            <a:br>
              <a:rPr lang="fi-FI" dirty="0"/>
            </a:br>
            <a:r>
              <a:rPr lang="fi-FI" sz="2400" dirty="0"/>
              <a:t>”Mitä positiivista näet HSY:n toiminnassa?”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3541E063-9610-92E5-C8DC-4D774E033D93}"/>
              </a:ext>
            </a:extLst>
          </p:cNvPr>
          <p:cNvSpPr txBox="1">
            <a:spLocks/>
          </p:cNvSpPr>
          <p:nvPr/>
        </p:nvSpPr>
        <p:spPr>
          <a:xfrm>
            <a:off x="6008914" y="2642552"/>
            <a:ext cx="5450911" cy="222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</a:t>
            </a:r>
            <a:r>
              <a:rPr lang="fi-FI" sz="1400" b="1" kern="100" dirty="0"/>
              <a:t>. Hyvä viestintä ja näkyvyys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Tiedotus, verkkosivut ja sosiaalinen media saavat kiitosta selkeydestä ja ajankohtaisuudesta.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HSY:n avoimuus ja läpinäkyvyys lisäävät luottamusta.</a:t>
            </a:r>
          </a:p>
          <a:p>
            <a:pPr defTabSz="913668">
              <a:spcBef>
                <a:spcPts val="0"/>
              </a:spcBef>
              <a:defRPr/>
            </a:pPr>
            <a:r>
              <a:rPr lang="fi-FI" sz="1400" b="1" dirty="0">
                <a:solidFill>
                  <a:srgbClr val="000000"/>
                </a:solidFill>
                <a:latin typeface="Source Sans Pro"/>
                <a:ea typeface="+mn-ea"/>
              </a:rPr>
              <a:t>6. Luotettavuus ja palvelun toimivuus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HSY koetaan luotettavana, vakaana ja asiantuntevana toimijana.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Asiakaspalvelua, henkilöstöä ja palveluiden kehitystä kiitellään.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”Toimii niin kuin pitää" kuvastaa yleistä tyytyväisyyttä.</a:t>
            </a:r>
          </a:p>
          <a:p>
            <a:pPr marR="0" lvl="0" defTabSz="913668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 b="1" dirty="0">
                <a:solidFill>
                  <a:srgbClr val="000000"/>
                </a:solidFill>
                <a:latin typeface="Source Sans Pro"/>
                <a:ea typeface="+mn-ea"/>
              </a:rPr>
              <a:t>7. Yhteiskunnallinen merkitys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HSY:n rooli nähdään tärkeänä osana yhteiskunnan perustoimintoja.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Palveluiden julkinen rahoitus ja ei-kaupallinen luonne saavat myönteistä huomiota.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fi-FI" sz="1400" kern="100" dirty="0">
                <a:cs typeface="Times New Roman" panose="02020603050405020304" pitchFamily="18" charset="0"/>
              </a:rPr>
              <a:t>Organisaatio nähdään "välttämättömänä" ja "elintärkeänä" toimijana.</a:t>
            </a:r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AB276C86-79FB-720D-8BF8-450B7DFDECEF}"/>
              </a:ext>
            </a:extLst>
          </p:cNvPr>
          <p:cNvSpPr txBox="1">
            <a:spLocks/>
          </p:cNvSpPr>
          <p:nvPr/>
        </p:nvSpPr>
        <p:spPr>
          <a:xfrm>
            <a:off x="4239371" y="1558641"/>
            <a:ext cx="3217629" cy="434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i-FI" sz="1400" dirty="0"/>
          </a:p>
          <a:p>
            <a:pPr>
              <a:spcBef>
                <a:spcPts val="0"/>
              </a:spcBef>
            </a:pPr>
            <a:endParaRPr lang="fi-FI" sz="14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2452CE1-1447-C523-0BE4-9BBD092C5ACD}"/>
              </a:ext>
            </a:extLst>
          </p:cNvPr>
          <p:cNvSpPr txBox="1"/>
          <p:nvPr/>
        </p:nvSpPr>
        <p:spPr>
          <a:xfrm>
            <a:off x="6096000" y="4902955"/>
            <a:ext cx="5726983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i-FI" sz="1800" dirty="0">
                <a:solidFill>
                  <a:schemeClr val="bg1"/>
                </a:solidFill>
                <a:ea typeface="Source Sans Pro" panose="020B0503030403020204" pitchFamily="34" charset="0"/>
              </a:rPr>
              <a:t>HSY:n toiminta herättää selvästi paljon luottamusta ja kiitosta. Positiiviset kommentit painottuvat erityisesti siisteyteen, kierrätykseen, vesihuoltoon, vastuullisuuteen ja palveluiden luotettavuuteen. Lisäksi organisaatiota arvostetaan sen roolista yhteiskunnan hyvinvoinnin ja kestävän kehityksen tukijana.</a:t>
            </a:r>
          </a:p>
        </p:txBody>
      </p:sp>
    </p:spTree>
    <p:extLst>
      <p:ext uri="{BB962C8B-B14F-4D97-AF65-F5344CB8AC3E}">
        <p14:creationId xmlns:p14="http://schemas.microsoft.com/office/powerpoint/2010/main" val="96901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AF1D73-47D0-9B0B-73ED-FEDDC1F8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A3C615E-9AAD-08E4-AAD8-A648CA1B7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411" y="1944694"/>
            <a:ext cx="6349589" cy="46767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400" b="1" dirty="0"/>
              <a:t> 1. Viestintä ja tiedottaminen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HSY:n tulisi olla näkyvämpi ja avoimempi: kertoa enemmän palveluistaan, suunnitelmistaan ja vaikutuksistaan.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Tiedottamisen toivotaan olevan selkeämpää, kohdennettua ja enemmän esillä mediassa sekä sosiaalisessa mediassa.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Toivottiin enemmän valistusta lajittelusta, vedenkulutuksesta ja kriisitilanteisiin varautumisesta.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2. Kierrätyksen ja jätehuollon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Kierrätyspisteitä toivotaan lisää, erityisesti isoille tavaroille ja tekstiilijätteelle.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Kierrätyksen käytännön järjestelyissä nähdään parannettavaa: mm. kiertäviä keräysautoja ja -lavoja toivottiin helpottamaan käyttöä, etenkin autottomille.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Muovin ja vaarallisten jätteiden kierrätys voisi olla helpommin saavutettavaa.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200" b="1" dirty="0"/>
              <a:t>3</a:t>
            </a:r>
            <a:r>
              <a:rPr lang="fi-FI" sz="1400" b="1" dirty="0"/>
              <a:t>. Hinnat ja maksuttomuus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Useat vastaajat toivovat alempia hintoja, edullisempia palveluita tai maksuttomia vaihtoehtoja esimerkiksi Sortti-asemille.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4. Saavutettavuus ja aukioloajat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Sortti-asemien aukioloaikojen yhtenäistämistä ja laajentamista ehdotettiin.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Toivottiin myös useampia toimipisteitä ja parempaa saavutettavuutta jalankulkijoille ja autottomille.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0FF79B8-00D5-B86C-1A2F-15EE7B47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70" y="108175"/>
            <a:ext cx="10114990" cy="809668"/>
          </a:xfrm>
        </p:spPr>
        <p:txBody>
          <a:bodyPr/>
          <a:lstStyle/>
          <a:p>
            <a:r>
              <a:rPr lang="fi-FI" dirty="0"/>
              <a:t>Suuren yleisön avovastaukset, tekoäly teemoittanut</a:t>
            </a:r>
            <a:br>
              <a:rPr lang="fi-FI" sz="1400" b="0" dirty="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rPr>
            </a:br>
            <a:r>
              <a:rPr lang="fi-FI" sz="2400" dirty="0"/>
              <a:t>”Missä asioissa HSY voisi mielestäsi toimia paremmin?”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948D8F9A-7573-84B2-F780-6CC7A112450E}"/>
              </a:ext>
            </a:extLst>
          </p:cNvPr>
          <p:cNvSpPr txBox="1">
            <a:spLocks/>
          </p:cNvSpPr>
          <p:nvPr/>
        </p:nvSpPr>
        <p:spPr>
          <a:xfrm>
            <a:off x="5702183" y="3429000"/>
            <a:ext cx="5478450" cy="3101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b="1" dirty="0"/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464F9125-BA7D-5865-E8D1-DC766029580F}"/>
              </a:ext>
            </a:extLst>
          </p:cNvPr>
          <p:cNvSpPr txBox="1">
            <a:spLocks/>
          </p:cNvSpPr>
          <p:nvPr/>
        </p:nvSpPr>
        <p:spPr>
          <a:xfrm>
            <a:off x="4391770" y="917843"/>
            <a:ext cx="3941195" cy="434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695CCE-FC13-ED48-AEF8-8A2DAD035A45}"/>
              </a:ext>
            </a:extLst>
          </p:cNvPr>
          <p:cNvSpPr txBox="1"/>
          <p:nvPr/>
        </p:nvSpPr>
        <p:spPr>
          <a:xfrm>
            <a:off x="6909066" y="5081263"/>
            <a:ext cx="4849830" cy="1708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500" dirty="0"/>
              <a:t>Vaikka suuri osa vastaajista ei osannut sanoa tai ei nähnyt parannettavaa, niiltä jotka vastasivat, nousi esiin seuraavat tärkeimmät kehityskohteet: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Selkeämpi viestintä ja näkyvyys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Helpompi ja saavutettavampi kierrätys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Edullisemmat ja tasapuolisemmat palvelut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 Palveluiden ja verkkopalveluiden sujuvuus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616AF2E-8DEE-A3EF-C246-AFAE510439DC}"/>
              </a:ext>
            </a:extLst>
          </p:cNvPr>
          <p:cNvSpPr txBox="1"/>
          <p:nvPr/>
        </p:nvSpPr>
        <p:spPr>
          <a:xfrm>
            <a:off x="6587928" y="1115622"/>
            <a:ext cx="53810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5. Palveluiden sujuvuus ja asiakaskokemus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Parannusehdotuksia esitettiin asiakaspalvelun laadussa, verkkopalveluissa ja sopimusten teossa.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Kritiikkiä sai mm. jäykkyys, puhelinpalvelun toimimattomuus ja vaikeasti käytettävät nettisivut.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6. Ympäristönhoito ja infra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Toivottiin roskisten lisäämistä julkisille paikoille ja lenkkipoluille.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Roska-autojen liikennekäyttäytymisessä ja lumen mereen dumppaamisessa nähtiin kehittämisen varaa.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Mainittiin myös kevyen liikenteen väylien hoito ja viemärien hajuhaitat.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7. Työntekijöiden hyvinvointi ja kehittäminen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Muutama vastaus nosti esiin työntekijöiden palkkauksen, hyvinvoinnin ja osaamisen kehittämisen.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Ehdotettiin myös panostamista henkilöstön asiantuntijuuteen ja tehokkuuteen.</a:t>
            </a:r>
          </a:p>
        </p:txBody>
      </p:sp>
    </p:spTree>
    <p:extLst>
      <p:ext uri="{BB962C8B-B14F-4D97-AF65-F5344CB8AC3E}">
        <p14:creationId xmlns:p14="http://schemas.microsoft.com/office/powerpoint/2010/main" val="163638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64D22EB-C626-AB92-AB19-2FC33A7A2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Henkilöstö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B1A9A4FB-38C4-80E5-E3AC-9AED21488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26F5DDD-5704-4DE1-3F1B-F45D9E93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08" y="1499969"/>
            <a:ext cx="3206915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EEEB-FF77-FD8C-311A-64712652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8EFC96C-1E11-A06A-C380-FAEA0234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mainepisteet ja sidosryhmätuki</a:t>
            </a:r>
          </a:p>
        </p:txBody>
      </p:sp>
      <p:pic>
        <p:nvPicPr>
          <p:cNvPr id="9" name="Sisällön paikkamerkki 8" descr="Kuva, joka sisältää kohteen teksti, kuvakaappaus, diagrammi, Fontti&#10;&#10;Tekoälyn generoima sisältö voi olla virheellistä.">
            <a:extLst>
              <a:ext uri="{FF2B5EF4-FFF2-40B4-BE49-F238E27FC236}">
                <a16:creationId xmlns:a16="http://schemas.microsoft.com/office/drawing/2014/main" id="{5A0363F9-998D-4D7E-31F5-F7B2F444F256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2"/>
          <a:stretch>
            <a:fillRect/>
          </a:stretch>
        </p:blipFill>
        <p:spPr>
          <a:xfrm>
            <a:off x="34393" y="1514793"/>
            <a:ext cx="6452452" cy="4407035"/>
          </a:xfrm>
        </p:spPr>
      </p:pic>
      <p:pic>
        <p:nvPicPr>
          <p:cNvPr id="11" name="Kuva 10" descr="Kuva, joka sisältää kohteen teksti, kuvakaappaus, diagrammi, Fontti&#10;&#10;Tekoälyn generoima sisältö voi olla virheellistä.">
            <a:extLst>
              <a:ext uri="{FF2B5EF4-FFF2-40B4-BE49-F238E27FC236}">
                <a16:creationId xmlns:a16="http://schemas.microsoft.com/office/drawing/2014/main" id="{DCECDA57-31FB-114E-41B9-4EBC34E8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66" y="1601595"/>
            <a:ext cx="5568741" cy="423343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27A6BE7-94AE-32BB-AB3F-4F5AFE537E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9" r="8073"/>
          <a:stretch/>
        </p:blipFill>
        <p:spPr>
          <a:xfrm>
            <a:off x="6096000" y="5588309"/>
            <a:ext cx="1909900" cy="1171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97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B4FA80-CEBB-1922-09E9-1FE1BEB6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4" y="195135"/>
            <a:ext cx="5744816" cy="809668"/>
          </a:xfrm>
        </p:spPr>
        <p:txBody>
          <a:bodyPr/>
          <a:lstStyle/>
          <a:p>
            <a:r>
              <a:rPr lang="fi-FI" dirty="0"/>
              <a:t>HSY:n maine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CA9C3A-AE15-B2A1-BDB9-B39FFF02D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184" y="2573443"/>
            <a:ext cx="5483559" cy="3684588"/>
          </a:xfrm>
        </p:spPr>
        <p:txBody>
          <a:bodyPr/>
          <a:lstStyle/>
          <a:p>
            <a:r>
              <a:rPr lang="fi-FI" b="1" dirty="0"/>
              <a:t>HSY:n maine on sidosryhmien tekemä kokonaisarvio HSY:stä ja se on muodostunut ajan myötä esimerkiksi kokemuksista ja tarinoista. </a:t>
            </a:r>
          </a:p>
          <a:p>
            <a:r>
              <a:rPr lang="fi-FI" dirty="0"/>
              <a:t>Maine on HSY:n aineetonta pääomaa.</a:t>
            </a:r>
          </a:p>
          <a:p>
            <a:r>
              <a:rPr lang="fi-FI" dirty="0"/>
              <a:t>Maine lähtee HSY:n sisältä. Johdolla on maineesta erityinen vastuu. </a:t>
            </a:r>
          </a:p>
          <a:p>
            <a:r>
              <a:rPr lang="fi-FI" dirty="0"/>
              <a:t>Hyvän maineen lähtökohtana on hyvin tehty työ. Jokainen työntekijä on HSY:n maineen lähettiläs. </a:t>
            </a:r>
          </a:p>
          <a:p>
            <a:r>
              <a:rPr lang="fi-FI" b="1" dirty="0"/>
              <a:t>Hyvä maine rakentuu hyvästä johtamisesta, hyvästä toiminnasta ja hyvästä viestinnästä.</a:t>
            </a:r>
          </a:p>
        </p:txBody>
      </p:sp>
      <p:pic>
        <p:nvPicPr>
          <p:cNvPr id="16" name="Kuvan paikkamerkki 15" descr="Kuva, joka sisältää kohteen vaate, henkilö, tietokone, sisä-&#10;&#10;Tekoälyn generoima sisältö voi olla virheellistä.">
            <a:extLst>
              <a:ext uri="{FF2B5EF4-FFF2-40B4-BE49-F238E27FC236}">
                <a16:creationId xmlns:a16="http://schemas.microsoft.com/office/drawing/2014/main" id="{1624653F-2EFC-FF84-C643-1B474DA838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146" r="15594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68827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465CEA-0466-5E71-3E87-4FE982A6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21EE925-8B7A-8C78-EAE6-4D505038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Henkilöstön antamat mainepisteet tehtävän mukaan</a:t>
            </a:r>
          </a:p>
        </p:txBody>
      </p:sp>
      <p:pic>
        <p:nvPicPr>
          <p:cNvPr id="12" name="Sisällön paikkamerkki 11" descr="Kuva, joka sisältää kohteen teksti, diagrammi&#10;&#10;Tekoälyn generoima sisältö voi olla virheellistä.">
            <a:extLst>
              <a:ext uri="{FF2B5EF4-FFF2-40B4-BE49-F238E27FC236}">
                <a16:creationId xmlns:a16="http://schemas.microsoft.com/office/drawing/2014/main" id="{24002DD5-0196-1B6A-D0B0-1FF448D869DD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2"/>
          <a:stretch>
            <a:fillRect/>
          </a:stretch>
        </p:blipFill>
        <p:spPr>
          <a:xfrm>
            <a:off x="881276" y="1771650"/>
            <a:ext cx="10221705" cy="4263389"/>
          </a:xfrm>
        </p:spPr>
      </p:pic>
    </p:spTree>
    <p:extLst>
      <p:ext uri="{BB962C8B-B14F-4D97-AF65-F5344CB8AC3E}">
        <p14:creationId xmlns:p14="http://schemas.microsoft.com/office/powerpoint/2010/main" val="173418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C74D4-08EB-F9AE-1413-5B755EBCC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016FBB0-C2AE-24D3-0435-D691A3AB08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207"/>
            <a:ext cx="10156825" cy="809625"/>
          </a:xfrm>
        </p:spPr>
        <p:txBody>
          <a:bodyPr/>
          <a:lstStyle/>
          <a:p>
            <a:r>
              <a:rPr lang="fi-FI" dirty="0"/>
              <a:t>Henkilöstön antamat mainepisteet eri puolilla HSY:tä</a:t>
            </a:r>
          </a:p>
        </p:txBody>
      </p:sp>
      <p:pic>
        <p:nvPicPr>
          <p:cNvPr id="6" name="Sisällön paikkamerkki 5" descr="Kuva, joka sisältää kohteen teksti, diagrammi, kuvakaappaus&#10;&#10;Tekoälyn generoima sisältö voi olla virheellistä.">
            <a:extLst>
              <a:ext uri="{FF2B5EF4-FFF2-40B4-BE49-F238E27FC236}">
                <a16:creationId xmlns:a16="http://schemas.microsoft.com/office/drawing/2014/main" id="{6E3A2476-8E6D-77AF-8307-19D80B21436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619096"/>
            <a:ext cx="9100457" cy="6173901"/>
          </a:xfr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0894BB9-5B81-05E6-4F7F-BB07A915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151"/>
          <a:stretch/>
        </p:blipFill>
        <p:spPr>
          <a:xfrm>
            <a:off x="9601362" y="1613812"/>
            <a:ext cx="2413402" cy="1417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454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FE49-FDC6-840B-4581-CC6254344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A73C07E-054B-1890-2584-39006B8AA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207"/>
            <a:ext cx="10156825" cy="809625"/>
          </a:xfrm>
        </p:spPr>
        <p:txBody>
          <a:bodyPr/>
          <a:lstStyle/>
          <a:p>
            <a:r>
              <a:rPr lang="fi-FI" dirty="0"/>
              <a:t>Henkilöstön antamat mainepisteet eri puolilla HSY:tä</a:t>
            </a:r>
          </a:p>
        </p:txBody>
      </p:sp>
      <p:pic>
        <p:nvPicPr>
          <p:cNvPr id="6" name="Sisällön paikkamerkki 5" descr="Kuva, joka sisältää kohteen teksti, diagrammi, kuvakaappaus&#10;&#10;Tekoälyn generoima sisältö voi olla virheellistä.">
            <a:extLst>
              <a:ext uri="{FF2B5EF4-FFF2-40B4-BE49-F238E27FC236}">
                <a16:creationId xmlns:a16="http://schemas.microsoft.com/office/drawing/2014/main" id="{8133E659-5E1D-E89F-6DAF-F95B955CC6B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619096"/>
            <a:ext cx="9100457" cy="6173901"/>
          </a:xfr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1CA5AE8-09A1-56B8-25A5-33D058FC2E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151"/>
          <a:stretch/>
        </p:blipFill>
        <p:spPr>
          <a:xfrm>
            <a:off x="9601362" y="1613812"/>
            <a:ext cx="2413402" cy="1417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726567F-292F-CDAE-E79A-E03ED9E8A249}"/>
              </a:ext>
            </a:extLst>
          </p:cNvPr>
          <p:cNvSpPr txBox="1"/>
          <p:nvPr/>
        </p:nvSpPr>
        <p:spPr>
          <a:xfrm>
            <a:off x="5437414" y="762000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D5FE242-0E15-182E-F8E6-A43AC101203E}"/>
              </a:ext>
            </a:extLst>
          </p:cNvPr>
          <p:cNvSpPr txBox="1"/>
          <p:nvPr/>
        </p:nvSpPr>
        <p:spPr>
          <a:xfrm>
            <a:off x="3134177" y="762000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F65A3F4-D4FF-138C-01F9-C43778269585}"/>
              </a:ext>
            </a:extLst>
          </p:cNvPr>
          <p:cNvSpPr txBox="1"/>
          <p:nvPr/>
        </p:nvSpPr>
        <p:spPr>
          <a:xfrm>
            <a:off x="-76200" y="3706046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199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61B286-7356-0088-4A97-2307FF20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540E74-D622-64DE-AFB7-B48D42C2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4" y="539859"/>
            <a:ext cx="5744816" cy="809668"/>
          </a:xfrm>
        </p:spPr>
        <p:txBody>
          <a:bodyPr/>
          <a:lstStyle/>
          <a:p>
            <a:r>
              <a:rPr lang="en-US" err="1"/>
              <a:t>Maineen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osa-alueiden</a:t>
            </a:r>
            <a:r>
              <a:rPr lang="en-US"/>
              <a:t> </a:t>
            </a:r>
            <a:r>
              <a:rPr lang="en-US" err="1"/>
              <a:t>vaikutus</a:t>
            </a:r>
            <a:r>
              <a:rPr lang="en-US"/>
              <a:t> </a:t>
            </a:r>
            <a:r>
              <a:rPr lang="en-US" err="1"/>
              <a:t>henkilöstön</a:t>
            </a:r>
            <a:r>
              <a:rPr lang="en-US"/>
              <a:t> </a:t>
            </a:r>
            <a:r>
              <a:rPr lang="en-US" err="1"/>
              <a:t>sidosryhmätukeen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9F59155-A987-5CAF-941D-34CE62E69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184" y="2573443"/>
            <a:ext cx="5157787" cy="3684588"/>
          </a:xfrm>
        </p:spPr>
        <p:txBody>
          <a:bodyPr/>
          <a:lstStyle/>
          <a:p>
            <a:r>
              <a:rPr lang="fi-FI"/>
              <a:t>Osa maineen eri osa-alueista vaikuttaa enemmän HSY:n saamaan sidosryhmätukeen kuin toiset. </a:t>
            </a:r>
            <a:r>
              <a:rPr lang="fi-FI" b="1"/>
              <a:t>Mitä vanhempi on korrelaatio, sitä enemmän kyseinen maineen osa-alue vaikuttaa henkilöstön käytökseen.</a:t>
            </a:r>
          </a:p>
          <a:p>
            <a:endParaRPr lang="fi-FI" b="1"/>
          </a:p>
          <a:p>
            <a:r>
              <a:rPr lang="fi-FI"/>
              <a:t>Kehityskohteet kannattaa valita niiden joukosta, joilla on vahvempi vaikutus ihmisten käytökseen.</a:t>
            </a:r>
          </a:p>
        </p:txBody>
      </p:sp>
      <p:pic>
        <p:nvPicPr>
          <p:cNvPr id="6" name="Kuvan paikkamerkki 5" descr="Kuva, joka sisältää kohteen teksti, kukka, kuvakaappaus, käyntikortti&#10;&#10;Tekoälyn generoima sisältö voi olla virheellistä.">
            <a:extLst>
              <a:ext uri="{FF2B5EF4-FFF2-40B4-BE49-F238E27FC236}">
                <a16:creationId xmlns:a16="http://schemas.microsoft.com/office/drawing/2014/main" id="{C29B249D-36EC-9629-9BB2-939C770525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951" b="7261"/>
          <a:stretch/>
        </p:blipFill>
        <p:spPr>
          <a:xfrm>
            <a:off x="6096000" y="-1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69103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D4C3BE9-466C-B731-2D8E-115D7B467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602C0C-AE06-72F0-3032-B96A4CD8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Henkilöstön sidosryhmätuki tehtävän mukaan</a:t>
            </a:r>
          </a:p>
        </p:txBody>
      </p:sp>
      <p:pic>
        <p:nvPicPr>
          <p:cNvPr id="6" name="Sisällön paikkamerkki 5" descr="Kuva, joka sisältää kohteen teksti, diagrammi&#10;&#10;Tekoälyn generoima sisältö voi olla virheellistä.">
            <a:extLst>
              <a:ext uri="{FF2B5EF4-FFF2-40B4-BE49-F238E27FC236}">
                <a16:creationId xmlns:a16="http://schemas.microsoft.com/office/drawing/2014/main" id="{C800AAC4-3E52-300D-2EB7-BF4C013D24CD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3"/>
          <a:stretch>
            <a:fillRect/>
          </a:stretch>
        </p:blipFill>
        <p:spPr>
          <a:xfrm>
            <a:off x="119464" y="1631841"/>
            <a:ext cx="11953072" cy="4468586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D331B4B-2747-530E-013F-4BC83A6F9657}"/>
              </a:ext>
            </a:extLst>
          </p:cNvPr>
          <p:cNvSpPr txBox="1"/>
          <p:nvPr/>
        </p:nvSpPr>
        <p:spPr>
          <a:xfrm>
            <a:off x="3058884" y="6382741"/>
            <a:ext cx="5704115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tasaisempi kuin edellisessä tutkimuksessa</a:t>
            </a:r>
          </a:p>
        </p:txBody>
      </p:sp>
    </p:spTree>
    <p:extLst>
      <p:ext uri="{BB962C8B-B14F-4D97-AF65-F5344CB8AC3E}">
        <p14:creationId xmlns:p14="http://schemas.microsoft.com/office/powerpoint/2010/main" val="1927227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2B051-B556-25AA-AFAB-4DDA4E3D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diagrammi, muotoilu&#10;&#10;Tekoälyn generoima sisältö voi olla virheellistä.">
            <a:extLst>
              <a:ext uri="{FF2B5EF4-FFF2-40B4-BE49-F238E27FC236}">
                <a16:creationId xmlns:a16="http://schemas.microsoft.com/office/drawing/2014/main" id="{B037907B-8A98-1CDB-070A-271B7442082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9486" y="653135"/>
            <a:ext cx="7837714" cy="6024797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00BB070-47AA-D871-E60A-D75032ED83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56825" cy="809625"/>
          </a:xfrm>
        </p:spPr>
        <p:txBody>
          <a:bodyPr/>
          <a:lstStyle/>
          <a:p>
            <a:r>
              <a:rPr lang="fi-FI" dirty="0"/>
              <a:t>Henkilöstön sidosryhmätuki eri puolilla HSY:tä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402FF1D-753D-CD0D-BCCD-86CBB994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151"/>
          <a:stretch/>
        </p:blipFill>
        <p:spPr>
          <a:xfrm>
            <a:off x="8718452" y="3429000"/>
            <a:ext cx="2413402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diagrammi, muotoilu&#10;&#10;Tekoälyn generoima sisältö voi olla virheellistä.">
            <a:extLst>
              <a:ext uri="{FF2B5EF4-FFF2-40B4-BE49-F238E27FC236}">
                <a16:creationId xmlns:a16="http://schemas.microsoft.com/office/drawing/2014/main" id="{329F8787-7830-0983-B9E8-D9AF82F99BA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9486" y="653135"/>
            <a:ext cx="7837714" cy="6024797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812A2F9-05B2-874F-4EB3-BCBAF1ABD0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56825" cy="809625"/>
          </a:xfrm>
        </p:spPr>
        <p:txBody>
          <a:bodyPr/>
          <a:lstStyle/>
          <a:p>
            <a:r>
              <a:rPr lang="fi-FI" dirty="0"/>
              <a:t>Henkilöstön sidosryhmätuki eri puolilla HSY:tä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984F660-BC4A-105D-C021-05DE1708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151"/>
          <a:stretch/>
        </p:blipFill>
        <p:spPr>
          <a:xfrm>
            <a:off x="8718452" y="3429000"/>
            <a:ext cx="2413402" cy="141732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A0B47E4-7899-21C6-F81A-2F840FC5ADB6}"/>
              </a:ext>
            </a:extLst>
          </p:cNvPr>
          <p:cNvSpPr txBox="1"/>
          <p:nvPr/>
        </p:nvSpPr>
        <p:spPr>
          <a:xfrm>
            <a:off x="5339443" y="533400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F120ACB-772B-4647-8D03-4F0DC4BD84B1}"/>
              </a:ext>
            </a:extLst>
          </p:cNvPr>
          <p:cNvSpPr txBox="1"/>
          <p:nvPr/>
        </p:nvSpPr>
        <p:spPr>
          <a:xfrm>
            <a:off x="92529" y="3477391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71B798-BEEB-59D4-E65E-54BABA217C75}"/>
              </a:ext>
            </a:extLst>
          </p:cNvPr>
          <p:cNvSpPr txBox="1"/>
          <p:nvPr/>
        </p:nvSpPr>
        <p:spPr>
          <a:xfrm>
            <a:off x="3107872" y="533400"/>
            <a:ext cx="131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634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71A3-1FEB-1DBA-0725-9DD984454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88DAB-0970-F965-B31C-741389AB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avovastaukset, tekoäly teemoittanut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F11FFE-27C6-FEF2-3D36-009A42C2383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4539" y="1514592"/>
            <a:ext cx="4152453" cy="391948"/>
          </a:xfrm>
        </p:spPr>
        <p:txBody>
          <a:bodyPr/>
          <a:lstStyle/>
          <a:p>
            <a:r>
              <a:rPr lang="fi-FI" dirty="0"/>
              <a:t>”Mitä positiivista näet HSY:n toiminnassa?”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610AD4-EC8F-A2AC-3753-6E1FDCA23B6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3" y="2527610"/>
            <a:ext cx="4599957" cy="3128716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Pääosin palaute on positiivista ja keskittyy erityisesti </a:t>
            </a:r>
            <a:r>
              <a:rPr lang="fi-FI" sz="1600" b="1" dirty="0"/>
              <a:t>HSY:n yhteiskunnallisen tehtävän merkityksellisyyteen</a:t>
            </a:r>
            <a:r>
              <a:rPr lang="fi-FI" sz="1600" dirty="0"/>
              <a:t> sekä HSY:n </a:t>
            </a:r>
            <a:r>
              <a:rPr lang="fi-FI" sz="1600" b="1" dirty="0"/>
              <a:t>vakauteen</a:t>
            </a:r>
            <a:r>
              <a:rPr lang="fi-FI" sz="1600" dirty="0"/>
              <a:t> ja </a:t>
            </a:r>
            <a:r>
              <a:rPr lang="fi-FI" sz="1600" b="1" dirty="0"/>
              <a:t>luotettavuuteen.</a:t>
            </a:r>
          </a:p>
          <a:p>
            <a:pPr marL="0" indent="0">
              <a:buNone/>
            </a:pPr>
            <a:r>
              <a:rPr lang="fi-FI" sz="1600" dirty="0"/>
              <a:t>Esiin nostettuja teemoja:</a:t>
            </a:r>
          </a:p>
          <a:p>
            <a:pPr marL="0" indent="0">
              <a:buNone/>
            </a:pPr>
            <a:r>
              <a:rPr lang="fi-FI" sz="1600" dirty="0"/>
              <a:t>1. Yhteiskunnallinen merkitys ja ydinpalveluiden toimivuus</a:t>
            </a:r>
          </a:p>
          <a:p>
            <a:pPr marL="0" indent="0">
              <a:buNone/>
            </a:pPr>
            <a:r>
              <a:rPr lang="fi-FI" sz="1600" dirty="0"/>
              <a:t>2. Ympäristövastuu ja kestävä kehitys</a:t>
            </a:r>
          </a:p>
          <a:p>
            <a:pPr marL="0" indent="0">
              <a:buNone/>
            </a:pPr>
            <a:r>
              <a:rPr lang="fi-FI" sz="1600" dirty="0"/>
              <a:t>3. Vakaus ja luotettavuus työnantajana</a:t>
            </a:r>
          </a:p>
          <a:p>
            <a:pPr marL="0" indent="0">
              <a:buNone/>
            </a:pPr>
            <a:r>
              <a:rPr lang="fi-FI" sz="1600" dirty="0"/>
              <a:t>4. Kehittämishalu ja innovatiivisuus</a:t>
            </a:r>
          </a:p>
          <a:p>
            <a:pPr marL="0" indent="0">
              <a:buNone/>
            </a:pPr>
            <a:r>
              <a:rPr lang="fi-FI" sz="1600" dirty="0"/>
              <a:t>5. Työyhteisö ja ilmapiiri</a:t>
            </a:r>
          </a:p>
          <a:p>
            <a:pPr marL="0" indent="0">
              <a:buNone/>
            </a:pPr>
            <a:endParaRPr lang="fi-FI" sz="1600" dirty="0"/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E774B8E-E586-6F75-FCDA-A633783E2A5F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244724" y="1514592"/>
            <a:ext cx="4152453" cy="391948"/>
          </a:xfrm>
        </p:spPr>
        <p:txBody>
          <a:bodyPr/>
          <a:lstStyle/>
          <a:p>
            <a:r>
              <a:rPr lang="fi-FI" dirty="0"/>
              <a:t>”Missä asioissa HSY voisi mielestäsi toimia paremmin?”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E4F1A6-52F5-E8E5-B16B-BF353183250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44724" y="2527610"/>
            <a:ext cx="5185276" cy="2243263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Palautteessa nousee esiin henkilöstön kokemus siitä, että heitä </a:t>
            </a:r>
            <a:r>
              <a:rPr lang="fi-FI" sz="1600" b="1" dirty="0"/>
              <a:t>ei kuunnella riittävästi </a:t>
            </a:r>
            <a:r>
              <a:rPr lang="fi-FI" sz="1600" dirty="0"/>
              <a:t>päätöksenteossa. Monet kokevat, että  HSY:n toiminta on liian </a:t>
            </a:r>
            <a:r>
              <a:rPr lang="fi-FI" sz="1600" b="1" dirty="0"/>
              <a:t>byrokraattista</a:t>
            </a:r>
            <a:r>
              <a:rPr lang="fi-FI" sz="1600" dirty="0"/>
              <a:t> ja päätöksenteko on etäällä työntekijöistä. </a:t>
            </a:r>
          </a:p>
          <a:p>
            <a:pPr marL="0" indent="0">
              <a:buNone/>
            </a:pPr>
            <a:r>
              <a:rPr lang="fi-FI" sz="1600" dirty="0"/>
              <a:t>Erityisesti </a:t>
            </a:r>
            <a:r>
              <a:rPr lang="fi-FI" sz="1600" b="1" dirty="0"/>
              <a:t>tasapuolinen kohtelu </a:t>
            </a:r>
            <a:r>
              <a:rPr lang="fi-FI" sz="1600" dirty="0"/>
              <a:t>ja palkkauksen oikeudenmukaisuus nousevat vahvasti esiin huolenaiheena. </a:t>
            </a:r>
          </a:p>
          <a:p>
            <a:pPr marL="0" indent="0">
              <a:buNone/>
            </a:pPr>
            <a:r>
              <a:rPr lang="fi-FI" sz="1600" dirty="0"/>
              <a:t>Esiin nostettuja teemoja:</a:t>
            </a:r>
          </a:p>
          <a:p>
            <a:pPr marL="0" indent="0">
              <a:buNone/>
            </a:pPr>
            <a:r>
              <a:rPr lang="fi-FI" sz="1600" dirty="0"/>
              <a:t>1. Henkilöstöjohtaminen ja johtaminen yleensä</a:t>
            </a:r>
          </a:p>
          <a:p>
            <a:pPr marL="0" indent="0">
              <a:buNone/>
            </a:pPr>
            <a:r>
              <a:rPr lang="fi-FI" sz="1600" dirty="0"/>
              <a:t>2. Organisaation tehokkuus ja byrokratia</a:t>
            </a:r>
          </a:p>
          <a:p>
            <a:pPr marL="0" indent="0">
              <a:buNone/>
            </a:pPr>
            <a:r>
              <a:rPr lang="fi-FI" sz="1600" dirty="0"/>
              <a:t>3. Sisäinen viestintä ja yhteistyö</a:t>
            </a:r>
          </a:p>
          <a:p>
            <a:pPr marL="0" indent="0">
              <a:buNone/>
            </a:pPr>
            <a:r>
              <a:rPr lang="fi-FI" sz="1600" dirty="0"/>
              <a:t>4. Toiminnan fokus ja strategia</a:t>
            </a:r>
          </a:p>
          <a:p>
            <a:pPr marL="0" indent="0">
              <a:buNone/>
            </a:pPr>
            <a:r>
              <a:rPr lang="fi-FI" sz="1600" dirty="0"/>
              <a:t>5. Henkilöstöresurssit ja työolot</a:t>
            </a:r>
          </a:p>
          <a:p>
            <a:pPr marL="0" indent="0">
              <a:buNone/>
            </a:pP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453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D79C9E7-139C-0410-A4DA-36964334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1A7CAF6-6F26-97DD-D302-9BAF376D7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771" y="3566372"/>
            <a:ext cx="5611639" cy="34659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600" b="1" dirty="0"/>
              <a:t>1. Yhteiskunnallinen merkitys ja ydinpalveluiden toimivuus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henkilöstö arvostaa HSY:n tuottamien palveluiden (vesihuolto, jätehuolto, ilmanlaatu) yhteiskunnallista tärkeyttä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 monet kokevat työnsä merkitykselliseksi ja ovat ylpeitä tuottamistaan peruspalveluista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palveluiden luotettavuus ja toimintavarmuus nähdään vahvuutena</a:t>
            </a:r>
          </a:p>
          <a:p>
            <a:pPr>
              <a:spcBef>
                <a:spcPts val="0"/>
              </a:spcBef>
            </a:pP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2. Ympäristövastuu ja kestävä kehitys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ympäristöstä huolehtiminen ja vastuullisuus mainitaan toistuvasti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kiertotalouden edistäminen, kierrätysasteen nostaminen ja ympäristönsuojelu koetaan tärkeinä arvoina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henkilöstö arvostaa organisaation roolia kestävän kehityksen edistäjänä</a:t>
            </a:r>
          </a:p>
          <a:p>
            <a:pPr>
              <a:spcBef>
                <a:spcPts val="0"/>
              </a:spcBef>
            </a:pPr>
            <a:endParaRPr lang="fi-FI" sz="1600" dirty="0"/>
          </a:p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3. Vakaus ja luotettavuus työnantajana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HSY nähdään vakaana ja turvallisena työnantajana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henkilöstöedut koetaan hyviksi (erityisesti HSL-kortti mainitaan)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työntekijöiden arvostaminen ja hyvinvoinnista huolehtiminen nousee esiin</a:t>
            </a:r>
          </a:p>
          <a:p>
            <a:pPr>
              <a:spcBef>
                <a:spcPts val="0"/>
              </a:spcBef>
            </a:pPr>
            <a:endParaRPr lang="fi-FI" sz="16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7E24793-8F31-F790-7549-3B12501D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2" y="0"/>
            <a:ext cx="10114990" cy="809668"/>
          </a:xfrm>
        </p:spPr>
        <p:txBody>
          <a:bodyPr/>
          <a:lstStyle/>
          <a:p>
            <a:r>
              <a:rPr lang="fi-FI" dirty="0"/>
              <a:t>Henkilöstön avovastaukset, tekoäly teemoittanut</a:t>
            </a:r>
            <a:br>
              <a:rPr lang="fi-FI" dirty="0"/>
            </a:br>
            <a:r>
              <a:rPr lang="fi-FI" sz="2400" dirty="0"/>
              <a:t>”Mitä positiivista näet HSY:n toiminnassa?”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F70268FD-5805-AF42-1132-CB8095ED6D64}"/>
              </a:ext>
            </a:extLst>
          </p:cNvPr>
          <p:cNvSpPr txBox="1">
            <a:spLocks/>
          </p:cNvSpPr>
          <p:nvPr/>
        </p:nvSpPr>
        <p:spPr>
          <a:xfrm>
            <a:off x="6501331" y="2733339"/>
            <a:ext cx="4980269" cy="222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4. Kehittämishalu ja innovatiivisuus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organisaation jatkuva kehittyminen ja kehittämismyönteisyys mainitaan usein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monissa vastauksissa mainitaan organisaation pyrkimys parantaa palveluitaan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osaamisen kehittäminen ja koulutusmahdollisuudet mainitaan vahvuuksina</a:t>
            </a:r>
          </a:p>
          <a:p>
            <a:pPr marL="171450" marR="0" lvl="0" indent="-1714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fi-FI" sz="1600" b="1" dirty="0"/>
              <a:t>5. Työyhteisö ja ilmapiiri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hyvä työympäristö ja työilmapiiri korostuvat monissa vastauksissa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ammattitaitoinen henkilöstö ja kollegat mainitaan arvostettavina asioina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avoimuus ja joustavuus (mm. etätyömahdollisuudet) saavat kiitosta</a:t>
            </a:r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2315C909-AE43-6E2A-5638-ED8969AAA8E2}"/>
              </a:ext>
            </a:extLst>
          </p:cNvPr>
          <p:cNvSpPr txBox="1">
            <a:spLocks/>
          </p:cNvSpPr>
          <p:nvPr/>
        </p:nvSpPr>
        <p:spPr>
          <a:xfrm>
            <a:off x="4239371" y="1558641"/>
            <a:ext cx="3217629" cy="434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i-FI" sz="1400" dirty="0"/>
          </a:p>
          <a:p>
            <a:pPr>
              <a:spcBef>
                <a:spcPts val="0"/>
              </a:spcBef>
            </a:pPr>
            <a:endParaRPr lang="fi-FI" sz="14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E3313B-6800-274F-8CEB-6C3EADD27CAF}"/>
              </a:ext>
            </a:extLst>
          </p:cNvPr>
          <p:cNvSpPr txBox="1"/>
          <p:nvPr/>
        </p:nvSpPr>
        <p:spPr>
          <a:xfrm>
            <a:off x="6105788" y="5246588"/>
            <a:ext cx="550041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i-FI" sz="2000">
                <a:solidFill>
                  <a:schemeClr val="bg1"/>
                </a:solidFill>
                <a:ea typeface="Source Sans Pro" panose="020B0503030403020204" pitchFamily="34" charset="0"/>
              </a:rPr>
              <a:t>Pääosin palaute on positiivista ja keskittyy erityisesti HSY:n yhteiskunnallisen tehtävän merkityksellisyyteen sekä HSY:n vakauteen ja luotettavuuteen.</a:t>
            </a:r>
            <a:endParaRPr lang="fi-FI" sz="2000" dirty="0">
              <a:solidFill>
                <a:schemeClr val="bg1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3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2A5CF2-336E-CB85-9EE2-F738DB35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12F736B-6300-2B2E-30AD-C2F5BC2E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39" y="1806900"/>
            <a:ext cx="6004461" cy="4251597"/>
          </a:xfrm>
        </p:spPr>
        <p:txBody>
          <a:bodyPr/>
          <a:lstStyle/>
          <a:p>
            <a:r>
              <a:rPr lang="fi-FI" sz="1500" b="1" dirty="0"/>
              <a:t>1. Henkilöstöjohtaminen ja johtaminen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 työntekijöiden tasavertainen kohtelu ja arvostaminen koetaan puutteelliseksi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palkkaukseen liittyvät epäkohdat (epäoikeudenmukaisuus, kilpailukyvyttömyys)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johtamiskulttuurissa nähdään parannettavaa (työntekijöiden kuuleminen, mikrojohtaminen)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henkilöstön osaamisen parempi hyödyntäminen ja parantaminen</a:t>
            </a:r>
          </a:p>
          <a:p>
            <a:r>
              <a:rPr lang="fi-FI" sz="1500" b="1" dirty="0"/>
              <a:t>2. Organisaation tehokkuus ja byrokratia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organisaatio koetaan kankeaksi ja byrokraattiseksi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päätöksenteon hitaus ja prosessin monimutkaisuus mainitaan usein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toiveita ketterämmistä toimintatavoista ja toiminnan tehostamisesta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kehittämisprojektien määrän ja laadun kritiikkiä</a:t>
            </a:r>
          </a:p>
          <a:p>
            <a:r>
              <a:rPr lang="fi-FI" sz="1500" b="1" dirty="0"/>
              <a:t>3. Sisäinen viestintä ja yhteistyö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osastojen välisen yhteistyön haasteet ja </a:t>
            </a:r>
            <a:r>
              <a:rPr lang="fi-FI" sz="1500" dirty="0" err="1"/>
              <a:t>siiloutuminen</a:t>
            </a:r>
            <a:endParaRPr lang="fi-FI" sz="15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sisäisen tiedonkulun puutteet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avoimuuden ja läpinäkyvyyden lisääminen päätöksissä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500" dirty="0"/>
              <a:t>muutoksista viestiminen ja perustelu koetaan puutteelliseksi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A84C676-0D25-5682-E6C3-B0085ECA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08" y="122170"/>
            <a:ext cx="10114990" cy="809668"/>
          </a:xfrm>
        </p:spPr>
        <p:txBody>
          <a:bodyPr/>
          <a:lstStyle/>
          <a:p>
            <a:r>
              <a:rPr lang="fi-FI" dirty="0"/>
              <a:t>Henkilöstön avovastaukset, tekoäly teemoittanut</a:t>
            </a:r>
            <a:br>
              <a:rPr lang="fi-FI" dirty="0"/>
            </a:br>
            <a:r>
              <a:rPr lang="fi-FI" sz="2400" dirty="0"/>
              <a:t>”Missä asioissa HSY voisi mielestäsi toimia paremmin?”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82E87314-18ED-F059-7850-386FDA834BBE}"/>
              </a:ext>
            </a:extLst>
          </p:cNvPr>
          <p:cNvSpPr txBox="1">
            <a:spLocks/>
          </p:cNvSpPr>
          <p:nvPr/>
        </p:nvSpPr>
        <p:spPr>
          <a:xfrm>
            <a:off x="6096000" y="1280167"/>
            <a:ext cx="6176434" cy="3244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fi-FI" sz="1500" b="1" dirty="0"/>
              <a:t>4. Toiminnan fokus ja strategia</a:t>
            </a:r>
          </a:p>
          <a:p>
            <a:pPr marL="285750" marR="0" lvl="0" indent="-2857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ydintoimintoihin keskittymisen tarve</a:t>
            </a:r>
          </a:p>
          <a:p>
            <a:pPr marL="285750" marR="0" lvl="0" indent="-2857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strategian selkeyttäminen ja priorisointi</a:t>
            </a:r>
          </a:p>
          <a:p>
            <a:pPr marL="285750" marR="0" lvl="0" indent="-2857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resurssien kohdentaminen olennaisiin asioihin</a:t>
            </a:r>
          </a:p>
          <a:p>
            <a:pPr marL="285750" marR="0" lvl="0" indent="-285750" algn="l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perusinfrastruktuurin (erityisesti vesihuollon) kunnossapito</a:t>
            </a:r>
          </a:p>
          <a:p>
            <a:pPr>
              <a:defRPr/>
            </a:pPr>
            <a:r>
              <a:rPr lang="fi-FI" sz="1500" b="1" dirty="0"/>
              <a:t>5. Henkilöstöresurssit ja työolot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 resurssointiin liittyvät ongelmat (epätasainen työkuorma)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määräaikaisten työsuhteiden aiheuttama epävarmuus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henkilöstöetujen (esim. palkkaus, työsuhdepolkupyörät) kehittäminen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työntekijöiden hyvinvoinnin parempi huomioiminen</a:t>
            </a:r>
          </a:p>
          <a:p>
            <a:endParaRPr lang="fi-FI" sz="1200" b="1" dirty="0"/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9D44E720-B230-5A47-0C41-7B9BD88DF0DF}"/>
              </a:ext>
            </a:extLst>
          </p:cNvPr>
          <p:cNvSpPr txBox="1">
            <a:spLocks/>
          </p:cNvSpPr>
          <p:nvPr/>
        </p:nvSpPr>
        <p:spPr>
          <a:xfrm>
            <a:off x="4391771" y="2368128"/>
            <a:ext cx="3941195" cy="3459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5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5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781B934-8335-7987-046C-B47D75B94B0C}"/>
              </a:ext>
            </a:extLst>
          </p:cNvPr>
          <p:cNvSpPr txBox="1"/>
          <p:nvPr/>
        </p:nvSpPr>
        <p:spPr>
          <a:xfrm>
            <a:off x="6359712" y="4524974"/>
            <a:ext cx="5649010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  <a:ea typeface="Source Sans Pro" panose="020B0503030403020204" pitchFamily="34" charset="0"/>
              </a:rPr>
              <a:t>Palautteessa nousee esiin henkilöstön kokemus siitä, että heitä ei kuunnella riittävästi päätöksenteossa. Monet kokevat, että  HSY:n toiminta on liian byrokraattista ja päätöksenteko on etäällä työntekijöistä. Erityisesti tasapuolinen kohtelu ja palkkauksen oikeudenmukaisuus nousevat vahvasti esiin huolenaiheena. 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428964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3D97E1A-94AC-27A9-68DA-9494192E077E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fi-FI"/>
              <a:t>HSY:n maine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C18469-C012-474E-559A-0001F121C9E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51183" y="3636292"/>
            <a:ext cx="4152453" cy="391948"/>
          </a:xfrm>
        </p:spPr>
        <p:txBody>
          <a:bodyPr/>
          <a:lstStyle/>
          <a:p>
            <a:r>
              <a:rPr lang="fi-FI"/>
              <a:t>Sidosryhmätuki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F656CD-A90D-086E-159C-AC3FD2A3C2A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3" y="4100935"/>
            <a:ext cx="5211417" cy="1589518"/>
          </a:xfrm>
        </p:spPr>
        <p:txBody>
          <a:bodyPr/>
          <a:lstStyle/>
          <a:p>
            <a:r>
              <a:rPr lang="fi-FI"/>
              <a:t>= ihmisten käyttäytyminen esim. luottaa, suosittelee meitä, antaa valtuutuksen toimintaan</a:t>
            </a:r>
          </a:p>
          <a:p>
            <a:r>
              <a:rPr lang="fi-FI"/>
              <a:t>Organisaation maine korreloi voimakkaasti sidosryhmien käytöksen kanssa. Selvitimme, mitkä maineemme osa-alueet vaikuttavat eniten sidosryhmiemme käytökseen esimerkiksi luottamukseen.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945F894-653F-74AA-4C8D-5F88A5E7B564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fi-FI"/>
              <a:t>Vahvuutemme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60B6BB4-8136-0810-07E6-9D84853AAA7B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r>
              <a:rPr lang="fi-FI"/>
              <a:t>Tutkimukset kertovat, mitkä ovat maineemme vahvimmat osa-alueet.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4010184-A5D2-C837-26DB-53599135DBD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452879" y="3635725"/>
            <a:ext cx="4152453" cy="391948"/>
          </a:xfrm>
        </p:spPr>
        <p:txBody>
          <a:bodyPr/>
          <a:lstStyle/>
          <a:p>
            <a:r>
              <a:rPr lang="fi-FI"/>
              <a:t>Kehityskohteemme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43E846A-4668-9062-CBF0-FCB4204246F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452879" y="4205155"/>
            <a:ext cx="4672320" cy="1589518"/>
          </a:xfrm>
        </p:spPr>
        <p:txBody>
          <a:bodyPr/>
          <a:lstStyle/>
          <a:p>
            <a:r>
              <a:rPr lang="fi-FI"/>
              <a:t>Tulokset auttavat meitä rakentamaan ja ylläpitämään mainettamme. Tulokset ohjaavat kehittämään maineen kannalta keskeisiä asioita.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990016C2-3D25-B87D-808C-224E416CC304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52704" y="1179320"/>
            <a:ext cx="4634932" cy="1589518"/>
          </a:xfrm>
        </p:spPr>
        <p:txBody>
          <a:bodyPr/>
          <a:lstStyle/>
          <a:p>
            <a:r>
              <a:rPr lang="fi-FI" dirty="0"/>
              <a:t>Selvitimme HSY:n maineen eri kohderyhmien keskuudessa. Hyödynsimme T-Median </a:t>
            </a:r>
            <a:r>
              <a:rPr lang="fi-FI" dirty="0" err="1"/>
              <a:t>luottamus&amp;mainetutkimusta</a:t>
            </a:r>
            <a:r>
              <a:rPr lang="fi-FI" dirty="0"/>
              <a:t>. Maine on jaettu siinä 8 osa-alueeseen. Tutkimme mainettamme viimeksi vuonna 2020. </a:t>
            </a:r>
          </a:p>
        </p:txBody>
      </p:sp>
    </p:spTree>
    <p:extLst>
      <p:ext uri="{BB962C8B-B14F-4D97-AF65-F5344CB8AC3E}">
        <p14:creationId xmlns:p14="http://schemas.microsoft.com/office/powerpoint/2010/main" val="3274632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BC6BDC2-D348-5A55-BDB9-A4EE29D33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Keskeiset sidosryhmät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DB8ADCD-B6CA-A12B-6BAA-1EC04E822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568FC8-442B-1666-4364-D03EE962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363" y="1278178"/>
            <a:ext cx="3143412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4476-0488-12BE-1C60-56B8495A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844CA67-01B6-AD8F-5CC5-0FB0A395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4" y="218581"/>
            <a:ext cx="10155790" cy="809668"/>
          </a:xfrm>
        </p:spPr>
        <p:txBody>
          <a:bodyPr/>
          <a:lstStyle/>
          <a:p>
            <a:r>
              <a:rPr lang="fi-FI" dirty="0"/>
              <a:t>Keskeisten sidosryhmien mainepisteet ja sidosryhmätuki</a:t>
            </a:r>
          </a:p>
        </p:txBody>
      </p:sp>
      <p:pic>
        <p:nvPicPr>
          <p:cNvPr id="5" name="Sisällön paikkamerkki 4" descr="Kuva, joka sisältää kohteen teksti, kuvakaappaus, diagrammi, ympyrä&#10;&#10;Tekoälyn generoima sisältö voi olla virheellistä.">
            <a:extLst>
              <a:ext uri="{FF2B5EF4-FFF2-40B4-BE49-F238E27FC236}">
                <a16:creationId xmlns:a16="http://schemas.microsoft.com/office/drawing/2014/main" id="{8A014A46-E9DF-8083-71C4-A0992318B980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3"/>
          <a:stretch>
            <a:fillRect/>
          </a:stretch>
        </p:blipFill>
        <p:spPr>
          <a:xfrm>
            <a:off x="0" y="1538983"/>
            <a:ext cx="6178901" cy="4233532"/>
          </a:xfrm>
        </p:spPr>
      </p:pic>
      <p:pic>
        <p:nvPicPr>
          <p:cNvPr id="7" name="Kuva 6" descr="Kuva, joka sisältää kohteen teksti, kuvakaappaus, diagrammi, Fontti&#10;&#10;Tekoälyn generoima sisältö voi olla virheellistä.">
            <a:extLst>
              <a:ext uri="{FF2B5EF4-FFF2-40B4-BE49-F238E27FC236}">
                <a16:creationId xmlns:a16="http://schemas.microsoft.com/office/drawing/2014/main" id="{1AA5F509-91E2-7D3C-05A3-541BB5031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32" y="1522859"/>
            <a:ext cx="5914768" cy="438367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1813106-1F0A-E5C6-9AC1-A3807D26BB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79" r="8073"/>
          <a:stretch/>
        </p:blipFill>
        <p:spPr>
          <a:xfrm>
            <a:off x="5837785" y="5565361"/>
            <a:ext cx="1909900" cy="1171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487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iteriaSCompare1">
            <a:extLst>
              <a:ext uri="{FF2B5EF4-FFF2-40B4-BE49-F238E27FC236}">
                <a16:creationId xmlns:a16="http://schemas.microsoft.com/office/drawing/2014/main" id="{93EBEB2F-575A-71A3-6DE7-9926091E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5" y="1369921"/>
            <a:ext cx="2702089" cy="2484000"/>
          </a:xfrm>
          <a:prstGeom prst="rect">
            <a:avLst/>
          </a:prstGeom>
        </p:spPr>
      </p:pic>
      <p:pic>
        <p:nvPicPr>
          <p:cNvPr id="19" name="CriteriaSCompare2">
            <a:extLst>
              <a:ext uri="{FF2B5EF4-FFF2-40B4-BE49-F238E27FC236}">
                <a16:creationId xmlns:a16="http://schemas.microsoft.com/office/drawing/2014/main" id="{D86AD12B-A442-F279-3DD4-34E52599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280" y="1358695"/>
            <a:ext cx="2702089" cy="2484000"/>
          </a:xfrm>
          <a:prstGeom prst="rect">
            <a:avLst/>
          </a:prstGeom>
        </p:spPr>
      </p:pic>
      <p:pic>
        <p:nvPicPr>
          <p:cNvPr id="20" name="CriteriaSCompare3">
            <a:extLst>
              <a:ext uri="{FF2B5EF4-FFF2-40B4-BE49-F238E27FC236}">
                <a16:creationId xmlns:a16="http://schemas.microsoft.com/office/drawing/2014/main" id="{564AE558-79AA-8F41-85B9-AAD0B51F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878" y="1384715"/>
            <a:ext cx="2702089" cy="2484000"/>
          </a:xfrm>
          <a:prstGeom prst="rect">
            <a:avLst/>
          </a:prstGeom>
        </p:spPr>
      </p:pic>
      <p:pic>
        <p:nvPicPr>
          <p:cNvPr id="21" name="CriteriaSCompare4">
            <a:extLst>
              <a:ext uri="{FF2B5EF4-FFF2-40B4-BE49-F238E27FC236}">
                <a16:creationId xmlns:a16="http://schemas.microsoft.com/office/drawing/2014/main" id="{66A95DFF-BC13-0DE4-657A-B59C031F9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0" y="4388162"/>
            <a:ext cx="2702090" cy="2484000"/>
          </a:xfrm>
          <a:prstGeom prst="rect">
            <a:avLst/>
          </a:prstGeom>
        </p:spPr>
      </p:pic>
      <p:pic>
        <p:nvPicPr>
          <p:cNvPr id="22" name="CriteriaSCompare5">
            <a:extLst>
              <a:ext uri="{FF2B5EF4-FFF2-40B4-BE49-F238E27FC236}">
                <a16:creationId xmlns:a16="http://schemas.microsoft.com/office/drawing/2014/main" id="{21E0C0FB-373A-87F4-5CEE-56A792804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480" y="1389476"/>
            <a:ext cx="2702089" cy="2484000"/>
          </a:xfrm>
          <a:prstGeom prst="rect">
            <a:avLst/>
          </a:prstGeom>
        </p:spPr>
      </p:pic>
      <p:pic>
        <p:nvPicPr>
          <p:cNvPr id="23" name="CriteriaSCompare6">
            <a:extLst>
              <a:ext uri="{FF2B5EF4-FFF2-40B4-BE49-F238E27FC236}">
                <a16:creationId xmlns:a16="http://schemas.microsoft.com/office/drawing/2014/main" id="{656ED4A5-CA29-C487-BDB1-5BF7B3944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8279" y="4373915"/>
            <a:ext cx="2702089" cy="2484000"/>
          </a:xfrm>
          <a:prstGeom prst="rect">
            <a:avLst/>
          </a:prstGeom>
        </p:spPr>
      </p:pic>
      <p:pic>
        <p:nvPicPr>
          <p:cNvPr id="4" name="Group">
            <a:extLst>
              <a:ext uri="{FF2B5EF4-FFF2-40B4-BE49-F238E27FC236}">
                <a16:creationId xmlns:a16="http://schemas.microsoft.com/office/drawing/2014/main" id="{E8171382-9930-3802-5BA8-25977A892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75706" y="5665581"/>
            <a:ext cx="1725318" cy="708496"/>
          </a:xfrm>
          <a:prstGeom prst="rect">
            <a:avLst/>
          </a:prstGeom>
        </p:spPr>
      </p:pic>
      <p:pic>
        <p:nvPicPr>
          <p:cNvPr id="3" name="CriteriaSCompare1">
            <a:extLst>
              <a:ext uri="{FF2B5EF4-FFF2-40B4-BE49-F238E27FC236}">
                <a16:creationId xmlns:a16="http://schemas.microsoft.com/office/drawing/2014/main" id="{A99F4D26-FD6C-8A13-C43C-0B4618919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7644" y="4376005"/>
            <a:ext cx="2702088" cy="24840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07A3CE1-75B1-5481-B30B-377AEFE1AF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3992" y="4370802"/>
            <a:ext cx="2702090" cy="2484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36DC13-27A9-F9FA-01E0-E41856BEB8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0086" y="3968205"/>
            <a:ext cx="829128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9BEB7D-1530-0132-7B0F-DCB51A715A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4314" y="3968598"/>
            <a:ext cx="951058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B762A2-1FC6-A0E1-2359-12F9024313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8362" y="3847560"/>
            <a:ext cx="1408298" cy="512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FF3663-7958-C0C7-A46E-DDFAF22AD1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4914" y="805480"/>
            <a:ext cx="1207113" cy="695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83627F-B225-2438-5E33-C8092F5772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7413" y="3785951"/>
            <a:ext cx="2145978" cy="6889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824B10-18F2-028C-8AAF-2A9B6249B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8894" y="835310"/>
            <a:ext cx="1944793" cy="6950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FF3B6E-C869-1189-D966-23858395E7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4559" y="774335"/>
            <a:ext cx="2213040" cy="6889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458DAF-22A4-162F-1712-DB0C70DAEA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010" y="809930"/>
            <a:ext cx="2481287" cy="6889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1F8B83-4196-2A96-0453-B8474CAF89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057476" y="2908473"/>
            <a:ext cx="1889924" cy="15972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62C11BC-A3CE-AD85-D8CC-4E8D58AC5EF5}"/>
              </a:ext>
            </a:extLst>
          </p:cNvPr>
          <p:cNvSpPr txBox="1"/>
          <p:nvPr/>
        </p:nvSpPr>
        <p:spPr>
          <a:xfrm>
            <a:off x="364509" y="173964"/>
            <a:ext cx="94270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fi-FI" sz="3300" b="1" dirty="0">
                <a:latin typeface="+mj-lt"/>
                <a:ea typeface="Source Sans Pro Semibold" panose="020B0503030403020204" pitchFamily="34" charset="0"/>
                <a:cs typeface="+mj-cs"/>
              </a:rPr>
              <a:t>Keskeisten sidosryhmien sidosryhmätuki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8FE94D-9584-E055-5C3C-422BE4ED64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06327" y="66408"/>
            <a:ext cx="2148453" cy="113365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B5C1BAC-DEB5-0A66-F148-9EF6018F4E46}"/>
              </a:ext>
            </a:extLst>
          </p:cNvPr>
          <p:cNvSpPr txBox="1"/>
          <p:nvPr/>
        </p:nvSpPr>
        <p:spPr>
          <a:xfrm flipH="1">
            <a:off x="10373630" y="5511997"/>
            <a:ext cx="1581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* Vastaajina mm. isännöitsijöitä, ammatillisten oppilaitosten edustajia</a:t>
            </a:r>
          </a:p>
        </p:txBody>
      </p:sp>
    </p:spTree>
    <p:extLst>
      <p:ext uri="{BB962C8B-B14F-4D97-AF65-F5344CB8AC3E}">
        <p14:creationId xmlns:p14="http://schemas.microsoft.com/office/powerpoint/2010/main" val="963463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3152-E41F-2F10-CAC7-ABE16BD2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riteriaSCompare2">
            <a:extLst>
              <a:ext uri="{FF2B5EF4-FFF2-40B4-BE49-F238E27FC236}">
                <a16:creationId xmlns:a16="http://schemas.microsoft.com/office/drawing/2014/main" id="{4A66308B-4370-28BE-915B-C2250046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280" y="1358695"/>
            <a:ext cx="2702089" cy="2484000"/>
          </a:xfrm>
          <a:prstGeom prst="rect">
            <a:avLst/>
          </a:prstGeom>
        </p:spPr>
      </p:pic>
      <p:pic>
        <p:nvPicPr>
          <p:cNvPr id="20" name="CriteriaSCompare3">
            <a:extLst>
              <a:ext uri="{FF2B5EF4-FFF2-40B4-BE49-F238E27FC236}">
                <a16:creationId xmlns:a16="http://schemas.microsoft.com/office/drawing/2014/main" id="{D1F8D852-7A41-385A-07A2-A9B8383EF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878" y="1384715"/>
            <a:ext cx="2702089" cy="2484000"/>
          </a:xfrm>
          <a:prstGeom prst="rect">
            <a:avLst/>
          </a:prstGeom>
        </p:spPr>
      </p:pic>
      <p:pic>
        <p:nvPicPr>
          <p:cNvPr id="21" name="CriteriaSCompare4">
            <a:extLst>
              <a:ext uri="{FF2B5EF4-FFF2-40B4-BE49-F238E27FC236}">
                <a16:creationId xmlns:a16="http://schemas.microsoft.com/office/drawing/2014/main" id="{E9411D3E-7A1C-CD86-605A-EDAE4CD0A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0" y="4388162"/>
            <a:ext cx="2702090" cy="2484000"/>
          </a:xfrm>
          <a:prstGeom prst="rect">
            <a:avLst/>
          </a:prstGeom>
        </p:spPr>
      </p:pic>
      <p:pic>
        <p:nvPicPr>
          <p:cNvPr id="22" name="CriteriaSCompare5">
            <a:extLst>
              <a:ext uri="{FF2B5EF4-FFF2-40B4-BE49-F238E27FC236}">
                <a16:creationId xmlns:a16="http://schemas.microsoft.com/office/drawing/2014/main" id="{279E7E6B-DE53-C54D-856A-DB7EDEBCD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480" y="1389476"/>
            <a:ext cx="2702089" cy="2484000"/>
          </a:xfrm>
          <a:prstGeom prst="rect">
            <a:avLst/>
          </a:prstGeom>
        </p:spPr>
      </p:pic>
      <p:pic>
        <p:nvPicPr>
          <p:cNvPr id="23" name="CriteriaSCompare6">
            <a:extLst>
              <a:ext uri="{FF2B5EF4-FFF2-40B4-BE49-F238E27FC236}">
                <a16:creationId xmlns:a16="http://schemas.microsoft.com/office/drawing/2014/main" id="{B6F19D9D-1813-4ACB-B509-CEF835371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279" y="4373915"/>
            <a:ext cx="2702089" cy="2484000"/>
          </a:xfrm>
          <a:prstGeom prst="rect">
            <a:avLst/>
          </a:prstGeom>
        </p:spPr>
      </p:pic>
      <p:pic>
        <p:nvPicPr>
          <p:cNvPr id="4" name="Group">
            <a:extLst>
              <a:ext uri="{FF2B5EF4-FFF2-40B4-BE49-F238E27FC236}">
                <a16:creationId xmlns:a16="http://schemas.microsoft.com/office/drawing/2014/main" id="{CB108DE6-C6FA-A2DB-6766-4B994B6B6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75706" y="5665581"/>
            <a:ext cx="1725318" cy="708496"/>
          </a:xfrm>
          <a:prstGeom prst="rect">
            <a:avLst/>
          </a:prstGeom>
        </p:spPr>
      </p:pic>
      <p:pic>
        <p:nvPicPr>
          <p:cNvPr id="3" name="CriteriaSCompare1">
            <a:extLst>
              <a:ext uri="{FF2B5EF4-FFF2-40B4-BE49-F238E27FC236}">
                <a16:creationId xmlns:a16="http://schemas.microsoft.com/office/drawing/2014/main" id="{911BA882-4BD6-FF24-5C98-EA48FA9FB3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7644" y="4376005"/>
            <a:ext cx="2702088" cy="24840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9F84841-E77A-D4E1-29C2-3843038DA1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3992" y="4370802"/>
            <a:ext cx="2702090" cy="2484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D13540-DB92-F4A4-1F22-2354564C64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086" y="3968205"/>
            <a:ext cx="829128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670D3A-8C07-AF7A-701C-FCA297C4E7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314" y="3968598"/>
            <a:ext cx="951058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8F7F67-B575-DCBE-6D79-80EB150A87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8362" y="3847560"/>
            <a:ext cx="1408298" cy="512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C9C499-DD0F-FA1C-AA7E-12D2826A88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4914" y="805480"/>
            <a:ext cx="1207113" cy="695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5EFE64-618D-7809-7D0C-3DD1B04162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413" y="3785951"/>
            <a:ext cx="2145978" cy="6889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C82DE5-1BD9-74F9-AFE5-68744F8269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8894" y="835310"/>
            <a:ext cx="1944793" cy="6950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7FB79A-48A9-CD57-DAE9-B1A950429F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057476" y="2908473"/>
            <a:ext cx="1889924" cy="15972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CB6A36B-F32B-A2C2-D650-4B976276D838}"/>
              </a:ext>
            </a:extLst>
          </p:cNvPr>
          <p:cNvSpPr txBox="1"/>
          <p:nvPr/>
        </p:nvSpPr>
        <p:spPr>
          <a:xfrm>
            <a:off x="364509" y="173964"/>
            <a:ext cx="94270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fi-FI" sz="3300" b="1" dirty="0">
                <a:latin typeface="+mj-lt"/>
                <a:ea typeface="Source Sans Pro Semibold" panose="020B0503030403020204" pitchFamily="34" charset="0"/>
                <a:cs typeface="+mj-cs"/>
              </a:rPr>
              <a:t>Keskeisten sidosryhmien sidosryhmätuki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81806B-A174-6858-16BA-FE5F9492EF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06327" y="66408"/>
            <a:ext cx="2148453" cy="113365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C6F7467-1078-1978-DED2-3D2C16613694}"/>
              </a:ext>
            </a:extLst>
          </p:cNvPr>
          <p:cNvSpPr txBox="1"/>
          <p:nvPr/>
        </p:nvSpPr>
        <p:spPr>
          <a:xfrm flipH="1">
            <a:off x="10373630" y="5511997"/>
            <a:ext cx="1581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* Vastaajina mm. isännöitsijöitä, ammatillisten oppilaitosten edustajia</a:t>
            </a:r>
          </a:p>
        </p:txBody>
      </p:sp>
      <p:pic>
        <p:nvPicPr>
          <p:cNvPr id="2" name="CriteriaSCompare1">
            <a:extLst>
              <a:ext uri="{FF2B5EF4-FFF2-40B4-BE49-F238E27FC236}">
                <a16:creationId xmlns:a16="http://schemas.microsoft.com/office/drawing/2014/main" id="{207E8F58-ED41-D818-9BE1-60E774AA1E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460" y="1488575"/>
            <a:ext cx="5747551" cy="5283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82B646-F34A-898D-AC00-E1D90288B9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1694" y="788375"/>
            <a:ext cx="3381070" cy="9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C3A20-AFBA-F3DB-5B77-E9EC4CFC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Sidosryhmien avovastaukset, tekoäly teemoittanut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11AF9-8878-3AE9-C625-95AC1336D76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4539" y="1514592"/>
            <a:ext cx="4152453" cy="391948"/>
          </a:xfrm>
        </p:spPr>
        <p:txBody>
          <a:bodyPr/>
          <a:lstStyle/>
          <a:p>
            <a:r>
              <a:rPr lang="fi-FI" dirty="0"/>
              <a:t>”Mitä positiivista näet HSY:n toiminnassa?”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A4ECE2-9E09-A779-2C2E-55017A0D294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3" y="2527610"/>
            <a:ext cx="5248465" cy="3128716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HSY nähdään sekä </a:t>
            </a:r>
            <a:r>
              <a:rPr lang="fi-FI" sz="1600" b="1" dirty="0"/>
              <a:t>luotettavana peruspalveluiden tuottajana</a:t>
            </a:r>
            <a:r>
              <a:rPr lang="fi-FI" sz="1600" dirty="0"/>
              <a:t> että aktiivisena </a:t>
            </a:r>
            <a:r>
              <a:rPr lang="fi-FI" sz="1600" b="1" dirty="0"/>
              <a:t>kehittäjänä</a:t>
            </a:r>
            <a:r>
              <a:rPr lang="fi-FI" sz="1600" dirty="0"/>
              <a:t> ja </a:t>
            </a:r>
            <a:r>
              <a:rPr lang="fi-FI" sz="1600" b="1" dirty="0"/>
              <a:t>ympäristöteemojen</a:t>
            </a:r>
            <a:r>
              <a:rPr lang="fi-FI" sz="1600" dirty="0"/>
              <a:t> edistäjänä.</a:t>
            </a:r>
          </a:p>
          <a:p>
            <a:pPr marL="0" indent="0">
              <a:buNone/>
            </a:pPr>
            <a:r>
              <a:rPr lang="fi-FI" sz="1600" dirty="0"/>
              <a:t>Esiin nostettuja teemoja:</a:t>
            </a:r>
          </a:p>
          <a:p>
            <a:pPr marL="0" indent="0">
              <a:buNone/>
            </a:pPr>
            <a:r>
              <a:rPr lang="fi-FI" sz="1600" dirty="0"/>
              <a:t>1. Ympäristövastuu ja kestävän kehityksen edistäminen </a:t>
            </a:r>
            <a:r>
              <a:rPr lang="fi-FI" sz="1600" dirty="0" err="1"/>
              <a:t>edelläkävijyys</a:t>
            </a:r>
            <a:r>
              <a:rPr lang="fi-FI" sz="1600" dirty="0"/>
              <a:t> ympäristöasioissa</a:t>
            </a:r>
          </a:p>
          <a:p>
            <a:pPr marL="0" indent="0">
              <a:buNone/>
            </a:pPr>
            <a:r>
              <a:rPr lang="fi-FI" sz="1600" dirty="0"/>
              <a:t>2. Peruspalveluiden toimivuus ja luotettavuus</a:t>
            </a:r>
          </a:p>
          <a:p>
            <a:pPr marL="0" indent="0">
              <a:buNone/>
            </a:pPr>
            <a:r>
              <a:rPr lang="fi-FI" sz="1600" dirty="0"/>
              <a:t>3. Kehitysmyönteisuus ja innovatiivisuus</a:t>
            </a:r>
          </a:p>
          <a:p>
            <a:pPr marL="0" indent="0">
              <a:buNone/>
            </a:pPr>
            <a:r>
              <a:rPr lang="fi-FI" sz="1600" dirty="0"/>
              <a:t>4. Asiantuntijuus ja ammatillisuus </a:t>
            </a:r>
          </a:p>
          <a:p>
            <a:pPr marL="0" indent="0">
              <a:buNone/>
            </a:pPr>
            <a:r>
              <a:rPr lang="fi-FI" sz="1600" dirty="0"/>
              <a:t>5. Yhteistyökyky ja viestintä</a:t>
            </a:r>
          </a:p>
          <a:p>
            <a:pPr marL="0" indent="0">
              <a:buNone/>
            </a:pPr>
            <a:r>
              <a:rPr lang="fi-FI" sz="1600" dirty="0"/>
              <a:t>6. Yhteiskunnallinen merkitys</a:t>
            </a:r>
          </a:p>
          <a:p>
            <a:pPr marL="0" indent="0">
              <a:buNone/>
            </a:pPr>
            <a:r>
              <a:rPr lang="fi-FI" sz="1600" dirty="0"/>
              <a:t>7. Kierrätyksen ja jätehuollon palvelut</a:t>
            </a: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5F4FA17-53B3-9D26-68B3-4FE4243ADF6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244724" y="1514592"/>
            <a:ext cx="4152453" cy="391948"/>
          </a:xfrm>
        </p:spPr>
        <p:txBody>
          <a:bodyPr/>
          <a:lstStyle/>
          <a:p>
            <a:r>
              <a:rPr lang="fi-FI" dirty="0"/>
              <a:t>”Missä asioissa HSY voisi mielestäsi toimia paremmin?”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CB50DB-8D6D-1659-2671-7BD1345901E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44724" y="2527610"/>
            <a:ext cx="5248465" cy="2243263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Kehitysmahdollisuuksia nähdään erityisesti </a:t>
            </a:r>
            <a:r>
              <a:rPr lang="fi-FI" sz="1600" b="1" dirty="0"/>
              <a:t>yhteistyössä</a:t>
            </a:r>
            <a:r>
              <a:rPr lang="fi-FI" sz="1600" dirty="0"/>
              <a:t>, </a:t>
            </a:r>
            <a:r>
              <a:rPr lang="fi-FI" sz="1600" b="1" dirty="0"/>
              <a:t>viestinnässä</a:t>
            </a:r>
            <a:r>
              <a:rPr lang="fi-FI" sz="1600" dirty="0"/>
              <a:t> sekä </a:t>
            </a:r>
            <a:r>
              <a:rPr lang="fi-FI" sz="1600" b="1" dirty="0"/>
              <a:t>palveluiden ja infrastruktuurin </a:t>
            </a:r>
            <a:r>
              <a:rPr lang="fi-FI" sz="1600" dirty="0"/>
              <a:t>kehittämisessä.</a:t>
            </a:r>
          </a:p>
          <a:p>
            <a:pPr marL="0" indent="0">
              <a:buNone/>
            </a:pPr>
            <a:r>
              <a:rPr lang="fi-FI" sz="1600" dirty="0"/>
              <a:t>Esiin nostettuja teemoja:</a:t>
            </a:r>
          </a:p>
          <a:p>
            <a:pPr marL="0" indent="0">
              <a:buNone/>
            </a:pPr>
            <a:r>
              <a:rPr lang="fi-FI" sz="1600" dirty="0"/>
              <a:t>1. Sidosryhmäyhteistyön parantaminen</a:t>
            </a:r>
          </a:p>
          <a:p>
            <a:pPr marL="0" indent="0">
              <a:buNone/>
            </a:pPr>
            <a:r>
              <a:rPr lang="fi-FI" sz="1600" dirty="0"/>
              <a:t>2. Viestinnän ja tiedottamisen kehittäminen</a:t>
            </a:r>
          </a:p>
          <a:p>
            <a:pPr marL="0" indent="0">
              <a:buNone/>
            </a:pPr>
            <a:r>
              <a:rPr lang="fi-FI" sz="1600" dirty="0"/>
              <a:t>3. Jätehuollon kehittäminen</a:t>
            </a:r>
          </a:p>
          <a:p>
            <a:pPr marL="0" indent="0">
              <a:buNone/>
            </a:pPr>
            <a:r>
              <a:rPr lang="fi-FI" sz="1600" dirty="0"/>
              <a:t>4. Organisaation sisäinen toiminta </a:t>
            </a:r>
          </a:p>
          <a:p>
            <a:pPr marL="0" indent="0">
              <a:buNone/>
            </a:pPr>
            <a:r>
              <a:rPr lang="fi-FI" sz="1600" dirty="0"/>
              <a:t>5. Hankinnat ja kilpailutukset</a:t>
            </a:r>
          </a:p>
          <a:p>
            <a:pPr marL="0" indent="0">
              <a:buNone/>
            </a:pPr>
            <a:r>
              <a:rPr lang="fi-FI" sz="1600" dirty="0"/>
              <a:t>6. Ympäristövastuun vahvistaminen</a:t>
            </a:r>
          </a:p>
          <a:p>
            <a:pPr marL="0" indent="0">
              <a:buNone/>
            </a:pPr>
            <a:r>
              <a:rPr lang="fi-FI" sz="1600" dirty="0"/>
              <a:t>7. Infrastruktuurin ylläpito ja kehittäminen</a:t>
            </a:r>
          </a:p>
          <a:p>
            <a:pPr marL="0" indent="0">
              <a:buNone/>
            </a:pPr>
            <a:r>
              <a:rPr lang="fi-FI" sz="1600" dirty="0"/>
              <a:t>8. Palveluiden ja hinnoittelun kehittäminen</a:t>
            </a:r>
          </a:p>
          <a:p>
            <a:pPr marL="0" indent="0">
              <a:buNone/>
            </a:pP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282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A15221-55E3-98E6-F7F6-64FB44BEA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E21B2E-22A1-BA79-6688-5CFCFB34D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534" y="1944559"/>
            <a:ext cx="5828524" cy="49134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600" b="1" dirty="0"/>
              <a:t>1. Ympäristövastuu ja kestävän kehityksen edistäminen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 err="1"/>
              <a:t>edelläkävijyys</a:t>
            </a:r>
            <a:r>
              <a:rPr lang="fi-FI" sz="1600" dirty="0"/>
              <a:t> ympäristöasioissa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aktiivisuus kiertotalouden kehittämisessä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 vastuullisuus ja ympäristötietoisuus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jäteveden puhdistuksen kehittäminen</a:t>
            </a:r>
            <a:br>
              <a:rPr lang="fi-FI" sz="1600" dirty="0"/>
            </a:b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2. Peruspalveluiden toimivuus ja luotettavuus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laadukas vesihuolto ja juomavesi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toimiva jätehuolto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varma ja vakaa toiminta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luotettavuus kriittisissä yhteiskunnan palveluissa</a:t>
            </a:r>
            <a:br>
              <a:rPr lang="fi-FI" sz="1600" dirty="0"/>
            </a:b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3. Kehitysmyönteisuus ja innovatiivisuus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uusien teknologioiden käyttöönotto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tutkimusmyönteisyys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aktiivinen toiminnan kehittäminen</a:t>
            </a:r>
          </a:p>
          <a:p>
            <a:pPr>
              <a:spcBef>
                <a:spcPts val="0"/>
              </a:spcBef>
            </a:pPr>
            <a:r>
              <a:rPr lang="fi-FI" sz="1600" dirty="0"/>
              <a:t>edelläkävijän rooli alalla</a:t>
            </a:r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r>
              <a:rPr lang="fi-FI" sz="1600" b="1" dirty="0"/>
              <a:t>4. Asiantuntijuus ja ammatillisuus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ammattitaitoinen henkilöstö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osaaminen ja asiantuntemus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korkealaatuinen toiminta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7967569-1E8C-EF12-21BE-AB2907EF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1" y="4373"/>
            <a:ext cx="10114990" cy="809668"/>
          </a:xfrm>
        </p:spPr>
        <p:txBody>
          <a:bodyPr/>
          <a:lstStyle/>
          <a:p>
            <a:r>
              <a:rPr lang="fi-FI" dirty="0"/>
              <a:t>Sidosryhmien avovastaukset, tekoäly teemoittanut</a:t>
            </a:r>
            <a:br>
              <a:rPr lang="fi-FI" dirty="0"/>
            </a:br>
            <a:r>
              <a:rPr lang="fi-FI" sz="2400" dirty="0"/>
              <a:t>”Mitä positiivista näet HSY:n toiminnassa?”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F831B657-E411-89DF-FDA5-18D9DEBE2CC1}"/>
              </a:ext>
            </a:extLst>
          </p:cNvPr>
          <p:cNvSpPr txBox="1">
            <a:spLocks/>
          </p:cNvSpPr>
          <p:nvPr/>
        </p:nvSpPr>
        <p:spPr>
          <a:xfrm>
            <a:off x="6165058" y="2892178"/>
            <a:ext cx="4962565" cy="2229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endParaRPr lang="fi-FI" sz="1400" b="1" dirty="0"/>
          </a:p>
          <a:p>
            <a:pPr>
              <a:spcBef>
                <a:spcPts val="0"/>
              </a:spcBef>
            </a:pPr>
            <a:endParaRPr lang="fi-FI" sz="1400" b="1" dirty="0"/>
          </a:p>
          <a:p>
            <a:pPr>
              <a:spcBef>
                <a:spcPts val="0"/>
              </a:spcBef>
            </a:pPr>
            <a:endParaRPr lang="fi-FI" sz="1400" b="1" dirty="0"/>
          </a:p>
          <a:p>
            <a:pPr>
              <a:spcBef>
                <a:spcPts val="0"/>
              </a:spcBef>
            </a:pPr>
            <a:endParaRPr lang="fi-FI" sz="1600" b="1" dirty="0"/>
          </a:p>
          <a:p>
            <a:pPr>
              <a:spcBef>
                <a:spcPts val="0"/>
              </a:spcBef>
            </a:pPr>
            <a:r>
              <a:rPr lang="fi-FI" sz="1600" b="1" dirty="0"/>
              <a:t>5. Yhteistyökyky ja viestintä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hyvä ja selkeä viestintä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yhteistyökyky ja -halukkuus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helposti lähestyttävyys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asiakaspalvelun toimivuus</a:t>
            </a:r>
          </a:p>
          <a:p>
            <a:pPr>
              <a:spcBef>
                <a:spcPts val="0"/>
              </a:spcBef>
            </a:pP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6. Yhteiskunnallinen merkitys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tärkeys kriittisten palveluiden tuottajana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julkisomisteinen toimija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seudullisesti merkittävä rooli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spcBef>
                <a:spcPts val="0"/>
              </a:spcBef>
            </a:pPr>
            <a:r>
              <a:rPr lang="fi-FI" sz="1600" b="1" dirty="0"/>
              <a:t>7. Kierrätyksen ja jätehuollon palvelut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Sortti-asemat ja kierrätysautot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kierrätyksen edistäminen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innovatiiviset jätepalvelut</a:t>
            </a:r>
          </a:p>
          <a:p>
            <a:pPr>
              <a:spcBef>
                <a:spcPts val="0"/>
              </a:spcBef>
            </a:pPr>
            <a:endParaRPr lang="fi-FI" sz="1600" b="1" dirty="0"/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D117A3FF-D054-1C24-B62E-46CB91FB6938}"/>
              </a:ext>
            </a:extLst>
          </p:cNvPr>
          <p:cNvSpPr txBox="1">
            <a:spLocks/>
          </p:cNvSpPr>
          <p:nvPr/>
        </p:nvSpPr>
        <p:spPr>
          <a:xfrm>
            <a:off x="4412458" y="2550152"/>
            <a:ext cx="4047523" cy="36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4DD9D4D-A48D-2CAE-BD4E-489EB0A05E7E}"/>
              </a:ext>
            </a:extLst>
          </p:cNvPr>
          <p:cNvSpPr txBox="1"/>
          <p:nvPr/>
        </p:nvSpPr>
        <p:spPr>
          <a:xfrm>
            <a:off x="6436219" y="5121728"/>
            <a:ext cx="4660734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i-FI" sz="2400" dirty="0">
                <a:solidFill>
                  <a:schemeClr val="bg1"/>
                </a:solidFill>
                <a:ea typeface="Source Sans Pro" panose="020B0503030403020204" pitchFamily="34" charset="0"/>
              </a:rPr>
              <a:t>HSY nähdään sekä luotettavana peruspalveluiden tuottajana että aktiivisena kehittäjänä ja ympäristöteemojen edistäjänä</a:t>
            </a:r>
            <a:r>
              <a:rPr lang="fi-FI" sz="1800" dirty="0">
                <a:solidFill>
                  <a:schemeClr val="bg1"/>
                </a:solidFill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23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637E335-6D30-C88D-178D-62DF5C682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95272EF-D7BB-9592-609F-EA125CCE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470" y="2073071"/>
            <a:ext cx="5748666" cy="46767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sz="1400" b="1" dirty="0"/>
              <a:t>1. Sidosryhmäyhteistyön parantaminen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aktiivisempi yhteistyö kuntien ja muiden vesilaitosten kanssa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parempi kuunteleminen ja osallistaminen kehitystyöhön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yhteistyö toimittajien kanssa (markkinapuhelut, kumppanuudet)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isännöitsijöiden ja taloyhtiöiden parempi huomioiminen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2. Viestinnän ja tiedottamisen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avoimempi tiedottaminen toiminnasta ja hankkeista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viestinnän selkeyttäminen ja monipuolistaminen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poikkeustilanteiden tiedottamisen parantaminen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näkyvämpi viestintä ympäristö- ja kierrätysasioissa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3. Jätehuollon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joustot jätehuoltoratkaisuissa (esim. monilokerokeräys pienemmille taloyhtiöille)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lajittelun tehostaminen ja valvonta, kierrätysasteen nostaminen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jätteenkuljetusmallin uudistaminen ("on </a:t>
            </a:r>
            <a:r>
              <a:rPr lang="fi-FI" sz="1400" dirty="0" err="1"/>
              <a:t>demand</a:t>
            </a:r>
            <a:r>
              <a:rPr lang="fi-FI" sz="1400" dirty="0"/>
              <a:t>" -malli)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Sortti-asemien aukioloaikojen laajentaminen</a:t>
            </a:r>
          </a:p>
          <a:p>
            <a:pPr>
              <a:spcBef>
                <a:spcPts val="0"/>
              </a:spcBef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4. Organisaation sisäinen toiminta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yksiköiden välisen yhteistyön parantaminen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byrokratian ja jäykkyyden vähentäminen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henkilöstön kohtelu ja tasa-arvoasiat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tuottavuuden johtaminen ja resurssien käyttö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4022A4-C755-FF34-7B76-9B66150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70" y="108175"/>
            <a:ext cx="10114990" cy="809668"/>
          </a:xfrm>
        </p:spPr>
        <p:txBody>
          <a:bodyPr/>
          <a:lstStyle/>
          <a:p>
            <a:r>
              <a:rPr lang="fi-FI" dirty="0"/>
              <a:t>Sidosryhmien avovastaukset, tekoäly teemoittanut</a:t>
            </a:r>
            <a:br>
              <a:rPr lang="fi-FI" dirty="0"/>
            </a:br>
            <a:r>
              <a:rPr lang="fi-FI" sz="2400" dirty="0"/>
              <a:t>”Missä asioissa HSY voisi mielestäsi toimia paremmin?”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5D66F7EC-CB85-5433-FD2B-5E5AF516F1DC}"/>
              </a:ext>
            </a:extLst>
          </p:cNvPr>
          <p:cNvSpPr txBox="1">
            <a:spLocks/>
          </p:cNvSpPr>
          <p:nvPr/>
        </p:nvSpPr>
        <p:spPr>
          <a:xfrm>
            <a:off x="5702183" y="3429000"/>
            <a:ext cx="5478450" cy="3101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b="1" dirty="0"/>
          </a:p>
          <a:p>
            <a:pPr>
              <a:spcBef>
                <a:spcPts val="0"/>
              </a:spcBef>
            </a:pPr>
            <a:r>
              <a:rPr lang="fi-FI" sz="1400" b="1" dirty="0"/>
              <a:t> 5. Hankinnat ja kilpailutukset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laadun painottaminen pelkän hinnan sijaan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epäjohdonmukaisuudet tarjouspyynnöissä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pienten ja keskisuurten yritysten parempi huomioiminen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kilpailutusten pisteytysmenetelmät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6. Ympäristövastuun vahvistaminen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hajuhaittojen parempi hallinta (Ämmässuo, biojätteen käsittely)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infrarakentamisen vähähiilisyys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ympäristö- ja ilmastotyön vahvistaminen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ympäristötietoisuuden edistäminen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7. Infrastruktuurin ylläpito ja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vesiverkon korjausvelan kiinni kurominen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 hulevesien hallinnan parantaminen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 infrarakentamisen toteutuksen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 katujen tarpeettoman avaamisen                                                         välttäminen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b="1" dirty="0"/>
              <a:t>8. Palveluiden ja hinnoittelun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 vesihuollon taksarakenteiden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hintatason kohtuullisuus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digitaalisten palvelujen kehittäminen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400" dirty="0"/>
              <a:t>omakotitalojen palvelujen hinnoittelu</a:t>
            </a:r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7B91A86F-203B-18C1-8A31-7CB500D992C4}"/>
              </a:ext>
            </a:extLst>
          </p:cNvPr>
          <p:cNvSpPr txBox="1">
            <a:spLocks/>
          </p:cNvSpPr>
          <p:nvPr/>
        </p:nvSpPr>
        <p:spPr>
          <a:xfrm>
            <a:off x="4391770" y="917843"/>
            <a:ext cx="3941195" cy="434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C2A29"/>
                </a:solidFill>
                <a:latin typeface="+mn-lt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3FE9E2-0FFA-9E02-F51D-95AC9FF1C108}"/>
              </a:ext>
            </a:extLst>
          </p:cNvPr>
          <p:cNvSpPr txBox="1"/>
          <p:nvPr/>
        </p:nvSpPr>
        <p:spPr>
          <a:xfrm>
            <a:off x="9509819" y="4718500"/>
            <a:ext cx="2548711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i-FI" sz="1800" dirty="0">
                <a:solidFill>
                  <a:schemeClr val="bg1"/>
                </a:solidFill>
                <a:ea typeface="Source Sans Pro" panose="020B0503030403020204" pitchFamily="34" charset="0"/>
              </a:rPr>
              <a:t>Kehitysmahdollisuuksia nähdään erityisesti yhteistyössä, viestinnässä sekä palveluiden ja infrastruktuurin kehittämisessä.</a:t>
            </a:r>
          </a:p>
        </p:txBody>
      </p:sp>
    </p:spTree>
    <p:extLst>
      <p:ext uri="{BB962C8B-B14F-4D97-AF65-F5344CB8AC3E}">
        <p14:creationId xmlns:p14="http://schemas.microsoft.com/office/powerpoint/2010/main" val="4213148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7A6137F-6485-7E2E-739E-7122FBF9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103740-30E7-0F11-5A21-E201FF81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4" y="539859"/>
            <a:ext cx="5744816" cy="809668"/>
          </a:xfrm>
        </p:spPr>
        <p:txBody>
          <a:bodyPr/>
          <a:lstStyle/>
          <a:p>
            <a:r>
              <a:rPr lang="en-US" err="1"/>
              <a:t>Maineen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osa-alueiden</a:t>
            </a:r>
            <a:r>
              <a:rPr lang="en-US"/>
              <a:t> </a:t>
            </a:r>
            <a:r>
              <a:rPr lang="en-US" err="1"/>
              <a:t>vaikutus</a:t>
            </a:r>
            <a:r>
              <a:rPr lang="en-US"/>
              <a:t> </a:t>
            </a:r>
            <a:r>
              <a:rPr lang="en-US" err="1"/>
              <a:t>keskeisten</a:t>
            </a:r>
            <a:r>
              <a:rPr lang="en-US"/>
              <a:t> </a:t>
            </a:r>
            <a:r>
              <a:rPr lang="en-US" err="1"/>
              <a:t>sidosryhmien</a:t>
            </a:r>
            <a:r>
              <a:rPr lang="en-US"/>
              <a:t> </a:t>
            </a:r>
            <a:r>
              <a:rPr lang="en-US" err="1"/>
              <a:t>sidosryhmätukeen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F61363A-9627-E3E7-D368-CFA6342B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184" y="2573443"/>
            <a:ext cx="5157787" cy="3684588"/>
          </a:xfrm>
        </p:spPr>
        <p:txBody>
          <a:bodyPr/>
          <a:lstStyle/>
          <a:p>
            <a:r>
              <a:rPr lang="fi-FI"/>
              <a:t>Osa maineen eri osa-alueista vaikuttaa enemmän HSY:n saamaan sidosryhmätukeen kuin toiset. </a:t>
            </a:r>
            <a:r>
              <a:rPr lang="fi-FI" b="1"/>
              <a:t>Mitä vanhempi on korrelaatio, sitä enemmän kyseinen maineen osa-alue vaikuttaa keskeisten sidosryhmien käytökseen.</a:t>
            </a:r>
          </a:p>
          <a:p>
            <a:endParaRPr lang="fi-FI" b="1"/>
          </a:p>
          <a:p>
            <a:r>
              <a:rPr lang="fi-FI"/>
              <a:t>Kehityskohteet kannattaa valita niiden joukosta, joilla on vahvempi vaikutus ihmisten käytökseen.</a:t>
            </a:r>
          </a:p>
        </p:txBody>
      </p:sp>
      <p:pic>
        <p:nvPicPr>
          <p:cNvPr id="6" name="Kuvan paikkamerkki 5" descr="Kuva, joka sisältää kohteen teksti, kukka, kuvakaappaus, muotoilu&#10;&#10;Tekoälyn generoima sisältö voi olla virheellistä.">
            <a:extLst>
              <a:ext uri="{FF2B5EF4-FFF2-40B4-BE49-F238E27FC236}">
                <a16:creationId xmlns:a16="http://schemas.microsoft.com/office/drawing/2014/main" id="{FB0C9716-D384-A2D1-14AC-B10E6A71C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7964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680049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A1C59A-113B-5A04-7FEE-1D5E70EF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9CFD483-51AB-404D-FAE4-2463E541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Keskeisten sidosryhmien taustatietoja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FE5DCA2-4846-AC84-A82E-678A920EBB91}"/>
              </a:ext>
            </a:extLst>
          </p:cNvPr>
          <p:cNvPicPr>
            <a:picLocks noGrp="1" noChangeAspect="1"/>
          </p:cNvPicPr>
          <p:nvPr>
            <p:ph sz="half" idx="32"/>
          </p:nvPr>
        </p:nvPicPr>
        <p:blipFill>
          <a:blip r:embed="rId2"/>
          <a:srcRect r="23267"/>
          <a:stretch/>
        </p:blipFill>
        <p:spPr>
          <a:xfrm>
            <a:off x="7098031" y="1424344"/>
            <a:ext cx="4823460" cy="5170766"/>
          </a:xfr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C59EDC8-959B-94A6-316A-2EAC6F54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6" y="1436436"/>
            <a:ext cx="6836494" cy="515867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1EBB710-643F-DD0C-D660-0054B83A095B}"/>
              </a:ext>
            </a:extLst>
          </p:cNvPr>
          <p:cNvSpPr txBox="1"/>
          <p:nvPr/>
        </p:nvSpPr>
        <p:spPr>
          <a:xfrm>
            <a:off x="191281" y="6373073"/>
            <a:ext cx="5157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err="1"/>
              <a:t>Huom</a:t>
            </a:r>
            <a:r>
              <a:rPr lang="fi-FI" sz="1200"/>
              <a:t>! Paikkakunta on kysytty vain, jos on ollut pääkaupunkiseudun kaupunkien luottamushenkilö tai kaupungin edustaja.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99A6714-651A-CE05-0BA8-85D9468295A8}"/>
              </a:ext>
            </a:extLst>
          </p:cNvPr>
          <p:cNvSpPr txBox="1"/>
          <p:nvPr/>
        </p:nvSpPr>
        <p:spPr>
          <a:xfrm>
            <a:off x="5509089" y="6477112"/>
            <a:ext cx="5157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/>
              <a:t>Yhteistyötahoon on voinut valita useamman vaihtoehdon.</a:t>
            </a:r>
          </a:p>
        </p:txBody>
      </p:sp>
    </p:spTree>
    <p:extLst>
      <p:ext uri="{BB962C8B-B14F-4D97-AF65-F5344CB8AC3E}">
        <p14:creationId xmlns:p14="http://schemas.microsoft.com/office/powerpoint/2010/main" val="2094983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2B3CFDA-C8DD-0240-7542-3BA67987D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B5DB368-106E-8061-8B0B-440C0C955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1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B39F0-51B2-F519-AA57-C70B9801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1" y="375640"/>
            <a:ext cx="10150563" cy="809668"/>
          </a:xfrm>
        </p:spPr>
        <p:txBody>
          <a:bodyPr/>
          <a:lstStyle/>
          <a:p>
            <a:r>
              <a:rPr lang="fi-FI" dirty="0"/>
              <a:t>Toteutimme kolme mainetutkimusta</a:t>
            </a:r>
            <a:br>
              <a:rPr lang="fi-FI" sz="2000" b="0" dirty="0"/>
            </a:br>
            <a:r>
              <a:rPr lang="fi-FI" sz="2000" b="0" dirty="0"/>
              <a:t>T-Median </a:t>
            </a:r>
            <a:r>
              <a:rPr lang="fi-FI" sz="2000" b="0" dirty="0" err="1"/>
              <a:t>luottamus&amp;mainetutkimukset</a:t>
            </a:r>
            <a:r>
              <a:rPr lang="fi-FI" sz="2000" b="0" dirty="0"/>
              <a:t> </a:t>
            </a:r>
            <a:endParaRPr lang="fi-FI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3CAD5-3D6B-6B70-C05D-69B478A0250C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fi-FI"/>
              <a:t>Suuri yleisö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8371F3-BB69-84E2-4A5D-B4DE9ACB4E47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r>
              <a:rPr lang="fi-FI" dirty="0"/>
              <a:t>toteutus: 4.10.–6.11.2024</a:t>
            </a:r>
          </a:p>
          <a:p>
            <a:r>
              <a:rPr lang="fi-FI" dirty="0"/>
              <a:t>toteutettu osana julkishallinnon tutkimusta</a:t>
            </a:r>
          </a:p>
          <a:p>
            <a:r>
              <a:rPr lang="fi-FI" dirty="0"/>
              <a:t>tutkimuspaneeli</a:t>
            </a:r>
          </a:p>
          <a:p>
            <a:r>
              <a:rPr lang="fi-FI" dirty="0"/>
              <a:t>kohderyhmänä 15–65-vuotiaat suomalaiset</a:t>
            </a:r>
          </a:p>
          <a:p>
            <a:r>
              <a:rPr lang="fi-FI" dirty="0"/>
              <a:t>vastaajia 200</a:t>
            </a:r>
          </a:p>
          <a:p>
            <a:r>
              <a:rPr lang="fi-FI" dirty="0"/>
              <a:t>HSY:stä tutkimusaineistoa myös vuodelta 2021 </a:t>
            </a:r>
            <a:br>
              <a:rPr lang="fi-FI" dirty="0"/>
            </a:br>
            <a:r>
              <a:rPr lang="fi-FI" dirty="0"/>
              <a:t>(emme olleet tilaajia)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D3F96B3-8FF1-F748-9359-013964A67322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fi-FI"/>
              <a:t>Henkilöstö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590A69A-C806-CEF0-012B-72728FDF023A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r>
              <a:rPr lang="fi-FI" dirty="0"/>
              <a:t>toteutus: 4.2.–27.2.2025</a:t>
            </a:r>
          </a:p>
          <a:p>
            <a:r>
              <a:rPr lang="fi-FI" dirty="0"/>
              <a:t>sähköpostikysely</a:t>
            </a:r>
          </a:p>
          <a:p>
            <a:r>
              <a:rPr lang="fi-FI" dirty="0"/>
              <a:t>kohderyhmänä koko henkilöstö</a:t>
            </a:r>
          </a:p>
          <a:p>
            <a:r>
              <a:rPr lang="fi-FI" dirty="0"/>
              <a:t>vastaajia 473, vastausaktiivisuus 55 %     (v. 2020 vastaajia 336)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1CB006F-D70D-A884-43AD-D4D7A90085AB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fi-FI"/>
              <a:t>Keskeiset sidosryhmät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2A21730-FA99-368B-5F11-87BB83AB132E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fi-FI" dirty="0"/>
              <a:t>toteutus: 20.3.–10.4.2025</a:t>
            </a:r>
          </a:p>
          <a:p>
            <a:r>
              <a:rPr lang="fi-FI" dirty="0"/>
              <a:t>sähköpostikysely</a:t>
            </a:r>
          </a:p>
          <a:p>
            <a:r>
              <a:rPr lang="fi-FI" dirty="0"/>
              <a:t>kohderyhmänä muut keskeiset sidosryhmät</a:t>
            </a:r>
          </a:p>
          <a:p>
            <a:r>
              <a:rPr lang="fi-FI" dirty="0"/>
              <a:t>toimialat, tulosalueet ja osastot koonneet henkilölistat</a:t>
            </a:r>
          </a:p>
          <a:p>
            <a:r>
              <a:rPr lang="fi-FI" dirty="0"/>
              <a:t>vastaajia 147, vastausaktiivisuus 13 %     (v. 2020 vastaajia 251)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791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841E3-79B8-6C72-8AAA-B704D039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ECA4E35-4E4D-6DF0-6988-90CFDD4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943" y="191407"/>
            <a:ext cx="10159823" cy="834505"/>
          </a:xfrm>
        </p:spPr>
        <p:txBody>
          <a:bodyPr/>
          <a:lstStyle/>
          <a:p>
            <a:r>
              <a:rPr lang="fi-FI" sz="3200" dirty="0"/>
              <a:t>Kaikkien kolmen tutkimuksen maine- ja sidosryhmätuki</a:t>
            </a:r>
          </a:p>
        </p:txBody>
      </p:sp>
      <p:pic>
        <p:nvPicPr>
          <p:cNvPr id="7" name="Sisällön paikkamerkki 6" descr="Kuva, joka sisältää kohteen diagrammi, ympyrä, kuusikulmio&#10;&#10;Tekoälyn generoima sisältö voi olla virheellistä.">
            <a:extLst>
              <a:ext uri="{FF2B5EF4-FFF2-40B4-BE49-F238E27FC236}">
                <a16:creationId xmlns:a16="http://schemas.microsoft.com/office/drawing/2014/main" id="{1A02BEAC-134D-0FA7-90FE-E2FE9DDEE0F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1232" b="2243"/>
          <a:stretch/>
        </p:blipFill>
        <p:spPr>
          <a:xfrm>
            <a:off x="195943" y="768363"/>
            <a:ext cx="9179963" cy="5989172"/>
          </a:xfr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C3BF599-89DD-F14E-D1E3-730F8D1B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9" r="8073"/>
          <a:stretch/>
        </p:blipFill>
        <p:spPr>
          <a:xfrm>
            <a:off x="9431331" y="4849439"/>
            <a:ext cx="2760669" cy="16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4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FE4D3-A9CF-E96B-3A19-0278E8D5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757541-576A-71BC-93C7-3B6182AE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1" y="222623"/>
            <a:ext cx="10150563" cy="809668"/>
          </a:xfrm>
        </p:spPr>
        <p:txBody>
          <a:bodyPr/>
          <a:lstStyle/>
          <a:p>
            <a:r>
              <a:rPr lang="fi-FI" dirty="0"/>
              <a:t>Yhteenveto kaikista tutkimuksista</a:t>
            </a:r>
            <a:br>
              <a:rPr lang="fi-FI" dirty="0"/>
            </a:br>
            <a:r>
              <a:rPr lang="fi-FI" sz="1800" b="0" dirty="0"/>
              <a:t>– kehityskohteessa huomioitu mainepisteet ja korrelaatio sidosryhmätukeen (asteikko 1-5)</a:t>
            </a:r>
            <a:endParaRPr lang="fi-FI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DA9125-CA8E-9531-07D5-E3DB1C756FE1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fi-FI"/>
              <a:t>Suuri yleisö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4DDD37-F806-FA75-ECB7-01A6A1BDCFE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48644" y="2131881"/>
            <a:ext cx="3384085" cy="3736967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Maine hyvä (3,68)</a:t>
            </a:r>
          </a:p>
          <a:p>
            <a:r>
              <a:rPr lang="fi-FI" sz="1800"/>
              <a:t>vahvin osa-alue vastuullisuus,  pienimmät pisteet vuorovaikutus</a:t>
            </a:r>
          </a:p>
          <a:p>
            <a:pPr marL="0" indent="0">
              <a:buNone/>
            </a:pPr>
            <a:r>
              <a:rPr lang="fi-FI" sz="1800"/>
              <a:t>Sidosryhmätuki hyvä (3,75)</a:t>
            </a:r>
          </a:p>
          <a:p>
            <a:r>
              <a:rPr lang="fi-FI" sz="1800"/>
              <a:t>palvelut ja tuotteet vahvin sidosryhmätuen osa-alue</a:t>
            </a:r>
          </a:p>
          <a:p>
            <a:pPr marL="0" indent="0">
              <a:buNone/>
            </a:pPr>
            <a:r>
              <a:rPr lang="fi-FI" sz="1800" b="1"/>
              <a:t>Kehityskohde: </a:t>
            </a:r>
            <a:r>
              <a:rPr lang="fi-FI" sz="1800"/>
              <a:t>vuorovaikutus</a:t>
            </a:r>
          </a:p>
          <a:p>
            <a:endParaRPr lang="fi-FI" sz="1800"/>
          </a:p>
          <a:p>
            <a:endParaRPr lang="fi-FI" sz="1800"/>
          </a:p>
          <a:p>
            <a:endParaRPr lang="fi-FI" sz="180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5FABC13-0A02-2511-18E8-8228A9AA9203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fi-FI"/>
              <a:t>Henkilöstö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D2DECB-FD1B-4EA6-C75C-C3A6CCE7F5C5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388317" y="2128122"/>
            <a:ext cx="3384085" cy="3736967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Maine hyvä (3,72)</a:t>
            </a:r>
          </a:p>
          <a:p>
            <a:r>
              <a:rPr lang="fi-FI" sz="1800"/>
              <a:t>vahvimmat osa-alueet  palvelut ja vastuullisuus, pienimmät pisteet innovaatiot</a:t>
            </a:r>
          </a:p>
          <a:p>
            <a:pPr marL="0" indent="0">
              <a:buNone/>
            </a:pPr>
            <a:r>
              <a:rPr lang="fi-FI" sz="1800"/>
              <a:t>Sidosryhmätuki erinomainen (4,04)</a:t>
            </a:r>
          </a:p>
          <a:p>
            <a:r>
              <a:rPr lang="fi-FI" sz="1800"/>
              <a:t>palvelut ja tuotteet vahvin osa-alue, pienimmät pisteet suosittelu </a:t>
            </a:r>
          </a:p>
          <a:p>
            <a:pPr marL="0" indent="0">
              <a:buNone/>
            </a:pPr>
            <a:r>
              <a:rPr lang="fi-FI" sz="1800" b="1"/>
              <a:t>Kehityskohteet: </a:t>
            </a:r>
            <a:r>
              <a:rPr lang="fi-FI" sz="1800"/>
              <a:t>johtaminen ja vuorovaikutus</a:t>
            </a:r>
            <a:endParaRPr lang="fi-FI" sz="1800">
              <a:solidFill>
                <a:srgbClr val="FF0000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1F89939-7580-2FE0-D3D2-7C8888889E39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fi-FI"/>
              <a:t>Keskeiset sidosryhmät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EBD0599-DB6B-BB3C-0230-BA30370DE46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8227985" y="2128122"/>
            <a:ext cx="3384085" cy="3736967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Maine hyvä (3,92)</a:t>
            </a:r>
          </a:p>
          <a:p>
            <a:r>
              <a:rPr lang="fi-FI" sz="1800"/>
              <a:t>vahvimmat osa-alueet talous ja vastuullisuus, pienimmät pisteet innovaatiot</a:t>
            </a:r>
          </a:p>
          <a:p>
            <a:pPr marL="0" indent="0">
              <a:buNone/>
            </a:pPr>
            <a:r>
              <a:rPr lang="fi-FI" sz="1800"/>
              <a:t>Sidosryhmätuki erinomainen (4,14)</a:t>
            </a:r>
          </a:p>
          <a:p>
            <a:r>
              <a:rPr lang="fi-FI" sz="1800"/>
              <a:t>kantojen kuuleminen vahvin osa-alue, pienimmät pisteet työn hakeminen</a:t>
            </a:r>
          </a:p>
          <a:p>
            <a:pPr marL="0" indent="0">
              <a:buNone/>
            </a:pPr>
            <a:r>
              <a:rPr lang="fi-FI" sz="1800" b="1"/>
              <a:t>Kehityskohde</a:t>
            </a:r>
            <a:r>
              <a:rPr lang="fi-FI" sz="1800"/>
              <a:t>: innovaatiot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D1F7ACC-0F85-E643-13FF-C155B21C7A9B}"/>
              </a:ext>
            </a:extLst>
          </p:cNvPr>
          <p:cNvSpPr txBox="1"/>
          <p:nvPr/>
        </p:nvSpPr>
        <p:spPr>
          <a:xfrm>
            <a:off x="1752406" y="6175930"/>
            <a:ext cx="816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Vastuullisuus on vahvuutemme, jonka hyvänä pysyminen pitää varmistaa! </a:t>
            </a:r>
          </a:p>
        </p:txBody>
      </p:sp>
    </p:spTree>
    <p:extLst>
      <p:ext uri="{BB962C8B-B14F-4D97-AF65-F5344CB8AC3E}">
        <p14:creationId xmlns:p14="http://schemas.microsoft.com/office/powerpoint/2010/main" val="105580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EC8E1-8879-172F-906B-1EEA567AE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77965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C455CDC-D9C7-66DA-2771-EC664249D1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HSY:llä on </a:t>
            </a:r>
            <a:r>
              <a:rPr lang="fi-FI" b="1" dirty="0"/>
              <a:t>hyvä sisäinen ja ulkoinen maine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HSY:n maineen </a:t>
            </a:r>
            <a:r>
              <a:rPr lang="fi-FI" b="1" dirty="0"/>
              <a:t>vahvuutena</a:t>
            </a:r>
            <a:r>
              <a:rPr lang="fi-FI" dirty="0"/>
              <a:t> on erityisesti </a:t>
            </a:r>
            <a:r>
              <a:rPr lang="fi-FI" b="1" dirty="0"/>
              <a:t>vastuullisuus</a:t>
            </a:r>
            <a:r>
              <a:rPr lang="fi-FI" dirty="0"/>
              <a:t>, jonka hyvänä pysyminen pitää varmistaa.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HSY:n </a:t>
            </a:r>
            <a:r>
              <a:rPr lang="fi-FI" b="1" dirty="0"/>
              <a:t>henkilöstön</a:t>
            </a:r>
            <a:r>
              <a:rPr lang="fi-FI" dirty="0"/>
              <a:t> käytökseen ja suhtautumiseen työnantajaansa vaikuttavat eniten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800" dirty="0"/>
              <a:t>työntekijöiden hyvä ja tasapuolinen kohtelu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800" dirty="0"/>
              <a:t>vastuullisuus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800" dirty="0"/>
              <a:t>avoin ja läpinäkyvä toiminta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800" dirty="0"/>
              <a:t>kyvykäs johto ja johtamisessa on selkeä suunta.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Henkilöstön ja keskeisten sidosryhmien </a:t>
            </a:r>
            <a:r>
              <a:rPr lang="fi-FI" dirty="0"/>
              <a:t>käytös ja suhtautuminen HSY:hyn eli </a:t>
            </a:r>
            <a:r>
              <a:rPr lang="fi-FI" b="1" dirty="0"/>
              <a:t>sidosryhmätuki</a:t>
            </a:r>
            <a:r>
              <a:rPr lang="fi-FI" dirty="0"/>
              <a:t> on </a:t>
            </a:r>
            <a:r>
              <a:rPr lang="fi-FI" b="1" dirty="0"/>
              <a:t>vahva.</a:t>
            </a:r>
            <a:r>
              <a:rPr lang="fi-FI" dirty="0"/>
              <a:t> Käytökseksi luetaan esim. halu palveluiden käyttämiseen, suositukset, työnhaku, luottamus ja myönteinen puhe. </a:t>
            </a:r>
            <a:r>
              <a:rPr lang="fi-FI" b="1" dirty="0"/>
              <a:t>Suuren yleisön </a:t>
            </a:r>
            <a:r>
              <a:rPr lang="fi-FI" dirty="0"/>
              <a:t>sidosryhmätuki on </a:t>
            </a:r>
            <a:r>
              <a:rPr lang="fi-FI" b="1" dirty="0"/>
              <a:t>hyvä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Kehityskohteita on, mutta ei kriittisiä.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016765F-A8BC-EA1A-D326-46A74E5A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TOP 5 – Tärkeimmät tulokset</a:t>
            </a:r>
          </a:p>
        </p:txBody>
      </p:sp>
    </p:spTree>
    <p:extLst>
      <p:ext uri="{BB962C8B-B14F-4D97-AF65-F5344CB8AC3E}">
        <p14:creationId xmlns:p14="http://schemas.microsoft.com/office/powerpoint/2010/main" val="417243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C1646-532F-0221-D6A4-991AAC200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24E72E-2B6E-C814-7A6E-586A410E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2" y="539859"/>
            <a:ext cx="9769002" cy="809668"/>
          </a:xfrm>
        </p:spPr>
        <p:txBody>
          <a:bodyPr/>
          <a:lstStyle/>
          <a:p>
            <a:r>
              <a:rPr lang="fi-FI"/>
              <a:t>Mitä sinulle tulee ensimmäiseksi mieleen HSY:stä?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5E17BE-B3E8-51F5-6952-94215624CD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Spontaanit mielikuvat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81B9AE-2588-5351-84AD-67D5412C1B83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fi-FI" dirty="0"/>
              <a:t>Suuri yleisö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28A1451-01C6-69F2-2EB0-7E7B112DF019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fi-FI" dirty="0"/>
              <a:t>Henkilöstö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CA37918-0DE9-174F-85E3-DB0AAFA2D3DF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fi-FI" dirty="0"/>
              <a:t>Keskeiset sidosryhmät</a:t>
            </a:r>
          </a:p>
        </p:txBody>
      </p:sp>
      <p:pic>
        <p:nvPicPr>
          <p:cNvPr id="16" name="Sisällön paikkamerkki 15" descr="Kuva, joka sisältää kohteen teksti, Fontti, valkoinen, typografia&#10;&#10;Tekoälyn generoima sisältö voi olla virheellistä.">
            <a:extLst>
              <a:ext uri="{FF2B5EF4-FFF2-40B4-BE49-F238E27FC236}">
                <a16:creationId xmlns:a16="http://schemas.microsoft.com/office/drawing/2014/main" id="{68AB0CD6-7FFE-0C93-837F-A159C513CDC6}"/>
              </a:ext>
            </a:extLst>
          </p:cNvPr>
          <p:cNvPicPr>
            <a:picLocks noGrp="1" noChangeAspect="1"/>
          </p:cNvPicPr>
          <p:nvPr>
            <p:ph sz="half" idx="21"/>
          </p:nvPr>
        </p:nvPicPr>
        <p:blipFill>
          <a:blip r:embed="rId2"/>
          <a:stretch>
            <a:fillRect/>
          </a:stretch>
        </p:blipFill>
        <p:spPr>
          <a:xfrm>
            <a:off x="551656" y="4089400"/>
            <a:ext cx="3378200" cy="1670050"/>
          </a:xfrm>
        </p:spPr>
      </p:pic>
      <p:pic>
        <p:nvPicPr>
          <p:cNvPr id="18" name="Sisällön paikkamerkki 17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62F77799-F770-7AB1-193B-7C8481118482}"/>
              </a:ext>
            </a:extLst>
          </p:cNvPr>
          <p:cNvPicPr>
            <a:picLocks noGrp="1" noChangeAspect="1"/>
          </p:cNvPicPr>
          <p:nvPr>
            <p:ph sz="half" idx="23"/>
          </p:nvPr>
        </p:nvPicPr>
        <p:blipFill>
          <a:blip r:embed="rId3"/>
          <a:stretch>
            <a:fillRect/>
          </a:stretch>
        </p:blipFill>
        <p:spPr>
          <a:xfrm>
            <a:off x="4392613" y="4074044"/>
            <a:ext cx="3384550" cy="1700761"/>
          </a:xfrm>
        </p:spPr>
      </p:pic>
      <p:pic>
        <p:nvPicPr>
          <p:cNvPr id="20" name="Sisällön paikkamerkki 19" descr="Kuva, joka sisältää kohteen teksti, Fontti, Grafiikka, typografia&#10;&#10;Tekoälyn generoima sisältö voi olla virheellistä.">
            <a:extLst>
              <a:ext uri="{FF2B5EF4-FFF2-40B4-BE49-F238E27FC236}">
                <a16:creationId xmlns:a16="http://schemas.microsoft.com/office/drawing/2014/main" id="{B7553C09-6173-EDD9-68A4-35E3EDB36385}"/>
              </a:ext>
            </a:extLst>
          </p:cNvPr>
          <p:cNvPicPr>
            <a:picLocks noGrp="1" noChangeAspect="1"/>
          </p:cNvPicPr>
          <p:nvPr>
            <p:ph sz="half" idx="25"/>
          </p:nvPr>
        </p:nvPicPr>
        <p:blipFill>
          <a:blip r:embed="rId4"/>
          <a:stretch>
            <a:fillRect/>
          </a:stretch>
        </p:blipFill>
        <p:spPr>
          <a:xfrm>
            <a:off x="8228013" y="4074044"/>
            <a:ext cx="3384550" cy="1700761"/>
          </a:xfrm>
        </p:spPr>
      </p:pic>
    </p:spTree>
    <p:extLst>
      <p:ext uri="{BB962C8B-B14F-4D97-AF65-F5344CB8AC3E}">
        <p14:creationId xmlns:p14="http://schemas.microsoft.com/office/powerpoint/2010/main" val="22914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446BB54-ADDE-83C1-ABD6-C227D22FEA4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51181" y="262211"/>
            <a:ext cx="4878044" cy="391948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fi-FI"/>
              <a:t>Tutkimuksen MAINE-väittämät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CCEB477-25FB-2672-5A52-8D210230A1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1" y="1173189"/>
            <a:ext cx="5387940" cy="2243263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Hallinto: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Toimii avoimesti ja läpinäkyvästi – käyttäytyy oikein toiminnassaan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Talous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On taloudellisesti vakaa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Johto: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hyvin johdettu – sillä on kyvykäs johto ja selkeä suunta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Innovaatiot: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kehittyvä ja uusiutuva – toteuttaa toimintaansa kekseliäällä tavalla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Vuorovaikutus: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Pitää yhteyttä – kuulee ja ymmärtää sidosryhmiään	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Tuotteet&amp;palvelut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Tuottaa hintansa arvoisia tuotteita tai palveluita			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Työpaikka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On hyvä työnantaja – kohtelee työntekijöitään hyvin ja tasapuolisesti</a:t>
            </a:r>
            <a:r>
              <a:rPr lang="fi-FI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Vastuullisuus: </a:t>
            </a:r>
            <a:r>
              <a:rPr lang="fi-FI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Toimii oikein ja vastuullisesti – huomioi yhteiskunnan ja ympäristön</a:t>
            </a:r>
            <a:endParaRPr lang="fi-FI" sz="1600"/>
          </a:p>
          <a:p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2489AE9-E67B-205F-E412-C0770CA34319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233804" y="262211"/>
            <a:ext cx="5015221" cy="391948"/>
          </a:xfrm>
        </p:spPr>
        <p:txBody>
          <a:bodyPr/>
          <a:lstStyle/>
          <a:p>
            <a:r>
              <a:rPr lang="fi-FI"/>
              <a:t>Tutkimuksen SIDOSRYHMÄTUKI-väittämät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616AAF41-9955-BF08-ADA6-3C6A559FC355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300479" y="1185737"/>
            <a:ext cx="5234295" cy="224326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Luottamus</a:t>
            </a:r>
            <a:r>
              <a:rPr lang="fi-FI" sz="1600" dirty="0"/>
              <a:t>: Luotan organisaatioon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Kriisiherkkyys</a:t>
            </a:r>
            <a:r>
              <a:rPr lang="fi-FI" sz="1600" dirty="0"/>
              <a:t>: Olisin organisaation puolella, jos se joutuisi vaikeuksiin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Kantojen kuuleminen</a:t>
            </a:r>
            <a:r>
              <a:rPr lang="fi-FI" sz="1600" dirty="0"/>
              <a:t>: Kuulen mielelläni organisaation kantoja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Ostaminen</a:t>
            </a:r>
            <a:r>
              <a:rPr lang="fi-FI" sz="1600" dirty="0"/>
              <a:t>: Jos minulla olisi mahdollisuus, käyttäisin organisaation tuotteita tai palveluita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Työskenteleminen</a:t>
            </a:r>
            <a:r>
              <a:rPr lang="fi-FI" sz="1600" dirty="0"/>
              <a:t>: Työskentelen mielelläni organisaatiossa (henkilöstö)</a:t>
            </a:r>
            <a:br>
              <a:rPr lang="fi-FI" sz="1600" dirty="0"/>
            </a:br>
            <a:r>
              <a:rPr lang="fi-FI" sz="1600" b="1" dirty="0"/>
              <a:t>Työn hakeminen: </a:t>
            </a:r>
            <a:r>
              <a:rPr lang="fi-FI" sz="1600" dirty="0"/>
              <a:t>Voisin työskennellä organisaatiossa (suuri yleisö, muut sidosryhmät)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 dirty="0"/>
              <a:t>Suositteleminen</a:t>
            </a:r>
            <a:r>
              <a:rPr lang="fi-FI" sz="1600" dirty="0"/>
              <a:t>: Suosittelisin organisaatiota (henkilöstö)</a:t>
            </a:r>
            <a:br>
              <a:rPr lang="fi-FI" sz="1600" dirty="0"/>
            </a:br>
            <a:r>
              <a:rPr lang="fi-FI" sz="1600" b="1" dirty="0"/>
              <a:t>Myönteinen puhe: </a:t>
            </a:r>
            <a:r>
              <a:rPr lang="fi-FI" sz="1600" dirty="0"/>
              <a:t>Puhun myönteisesti organisaatiosta (suuri yleisö, muut sidosryhmät)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82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CEF2-7E1A-04D4-F703-0CB41BB1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FE6C6D8-03B7-E635-5F3B-28609DDCCC5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51181" y="262211"/>
            <a:ext cx="4878044" cy="391948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fi-FI"/>
              <a:t>Tutkimuksen MAINE-väittämät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41E99B8-709D-8479-CB22-4406A160FD7C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51181" y="1173189"/>
            <a:ext cx="5387940" cy="2243263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Hallinto: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Toimii avoimesti ja läpinäkyvästi – käyttäytyy oikein toiminnassaan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Talous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On taloudellisesti vakaa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Johto: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hyvin johdettu – sillä on kyvykäs johto ja selkeä suunta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Innovaatiot: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kehittyvä ja uusiutuva – toteuttaa toimintaansa kekseliäällä tavalla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Vuorovaikutus: 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Pitää yhteyttä – kuulee ja ymmärtää sidosryhmiään			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Tuotteet&amp;palvelut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Tuottaa hintansa arvoisia tuotteita tai palveluita			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6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Työpaikka</a:t>
            </a:r>
            <a:r>
              <a:rPr lang="fi-FI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On hyvä työnantaja – kohtelee työntekijöitään hyvin ja tasapuolisesti</a:t>
            </a:r>
            <a:r>
              <a:rPr lang="fi-FI" sz="20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Vastuullisuus: </a:t>
            </a:r>
            <a:r>
              <a:rPr lang="fi-FI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Toimii oikein ja vastuullisesti – huomioi yhteiskunnan ja ympäristön</a:t>
            </a:r>
            <a:endParaRPr lang="fi-FI" sz="1600"/>
          </a:p>
          <a:p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BA045DB-4228-FA65-AB0A-05AE1D214A7D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233804" y="262211"/>
            <a:ext cx="5015221" cy="391948"/>
          </a:xfrm>
        </p:spPr>
        <p:txBody>
          <a:bodyPr/>
          <a:lstStyle/>
          <a:p>
            <a:r>
              <a:rPr lang="fi-FI"/>
              <a:t>Tutkimuksen SIDOSRYHMÄTUKI-väittämät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4D57A69-0166-6726-0ED4-84D83882B50C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300479" y="1185737"/>
            <a:ext cx="5234295" cy="224326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Luottamus</a:t>
            </a:r>
            <a:r>
              <a:rPr lang="fi-FI" sz="1600"/>
              <a:t>: Luotan organisaatioon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Kriisiherkkyys</a:t>
            </a:r>
            <a:r>
              <a:rPr lang="fi-FI" sz="1600"/>
              <a:t>: Olisin organisaation puolella, jos se joutuisi vaikeuksiin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Kantojen kuuleminen</a:t>
            </a:r>
            <a:r>
              <a:rPr lang="fi-FI" sz="1600"/>
              <a:t>: Kuulen mielelläni organisaation kantoja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Ostaminen</a:t>
            </a:r>
            <a:r>
              <a:rPr lang="fi-FI" sz="1600"/>
              <a:t>: Jos minulla olisi mahdollisuus, käyttäisin organisaation tuotteita tai palveluita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Työskenteleminen</a:t>
            </a:r>
            <a:r>
              <a:rPr lang="fi-FI" sz="1600"/>
              <a:t>: Työskentelen mielelläni organisaatiossa (henkilöstö)</a:t>
            </a:r>
            <a:br>
              <a:rPr lang="fi-FI" sz="1600"/>
            </a:br>
            <a:r>
              <a:rPr lang="fi-FI" sz="1600" b="1"/>
              <a:t>Työn hakeminen: </a:t>
            </a:r>
            <a:r>
              <a:rPr lang="fi-FI" sz="1600"/>
              <a:t>Voisin työskennellä organisaatiossa (suuri yleisö, muut sidosryhmät)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600" b="1"/>
              <a:t>Suositteleminen</a:t>
            </a:r>
            <a:r>
              <a:rPr lang="fi-FI" sz="1600"/>
              <a:t>: Suosittelisin organisaatiota (henkilöstö)</a:t>
            </a:r>
            <a:br>
              <a:rPr lang="fi-FI" sz="1600"/>
            </a:br>
            <a:r>
              <a:rPr lang="fi-FI" sz="1600" b="1"/>
              <a:t>Myönteinen puhe: </a:t>
            </a:r>
            <a:r>
              <a:rPr lang="fi-FI" sz="1600"/>
              <a:t>Puhun myönteisesti organisaatiosta (suuri yleisö, muut sidosryhmät)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FBC74B8-9790-A078-78FE-F2CD2B86D5A8}"/>
              </a:ext>
            </a:extLst>
          </p:cNvPr>
          <p:cNvSpPr txBox="1"/>
          <p:nvPr/>
        </p:nvSpPr>
        <p:spPr>
          <a:xfrm>
            <a:off x="7010771" y="2133600"/>
            <a:ext cx="400965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2400" dirty="0"/>
              <a:t>Käytös ja suhtautuminen -&gt; korreloi maineen kanssa</a:t>
            </a:r>
          </a:p>
        </p:txBody>
      </p:sp>
    </p:spTree>
    <p:extLst>
      <p:ext uri="{BB962C8B-B14F-4D97-AF65-F5344CB8AC3E}">
        <p14:creationId xmlns:p14="http://schemas.microsoft.com/office/powerpoint/2010/main" val="345156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0D73C-A772-08F6-BF6B-B9EABB5D0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Suuri yleisö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67CDC3-2914-AF13-7B6B-015669AFF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B1F170-C969-C484-264E-28E8A6EB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01" y="1496905"/>
            <a:ext cx="3168813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SY">
      <a:dk1>
        <a:srgbClr val="000000"/>
      </a:dk1>
      <a:lt1>
        <a:srgbClr val="FFFFFF"/>
      </a:lt1>
      <a:dk2>
        <a:srgbClr val="2D6B67"/>
      </a:dk2>
      <a:lt2>
        <a:srgbClr val="E7E6E6"/>
      </a:lt2>
      <a:accent1>
        <a:srgbClr val="51A0A3"/>
      </a:accent1>
      <a:accent2>
        <a:srgbClr val="5A5A5A"/>
      </a:accent2>
      <a:accent3>
        <a:srgbClr val="AC85B9"/>
      </a:accent3>
      <a:accent4>
        <a:srgbClr val="4D97C2"/>
      </a:accent4>
      <a:accent5>
        <a:srgbClr val="4D936F"/>
      </a:accent5>
      <a:accent6>
        <a:srgbClr val="C75249"/>
      </a:accent6>
      <a:hlink>
        <a:srgbClr val="2D6B67"/>
      </a:hlink>
      <a:folHlink>
        <a:srgbClr val="595959"/>
      </a:folHlink>
    </a:clrScheme>
    <a:fontScheme name="HSY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Y-esityspohja-2024-adminversio.potx" id="{A9806C2E-87B7-4622-B820-5FAFD06561DA}" vid="{522F1ABD-8B81-404F-B8FD-2E8BBC811C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DC1770F7A7F458AD582C5E16AE7C8" ma:contentTypeVersion="16" ma:contentTypeDescription="Create a new document." ma:contentTypeScope="" ma:versionID="d4dff50d5b573637c982b2d0f7ab0bde">
  <xsd:schema xmlns:xsd="http://www.w3.org/2001/XMLSchema" xmlns:xs="http://www.w3.org/2001/XMLSchema" xmlns:p="http://schemas.microsoft.com/office/2006/metadata/properties" xmlns:ns3="fc347c89-5df5-43e6-999f-09b3f1f59855" xmlns:ns4="c78f960b-acb7-4756-acfd-60e6f2a85b78" targetNamespace="http://schemas.microsoft.com/office/2006/metadata/properties" ma:root="true" ma:fieldsID="c2a2d088e68fdd764d7b9086a6db12a3" ns3:_="" ns4:_="">
    <xsd:import namespace="fc347c89-5df5-43e6-999f-09b3f1f59855"/>
    <xsd:import namespace="c78f960b-acb7-4756-acfd-60e6f2a85b7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47c89-5df5-43e6-999f-09b3f1f598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f960b-acb7-4756-acfd-60e6f2a85b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8f960b-acb7-4756-acfd-60e6f2a85b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B9BE42-8AEE-40BD-8230-5685F72DD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347c89-5df5-43e6-999f-09b3f1f59855"/>
    <ds:schemaRef ds:uri="c78f960b-acb7-4756-acfd-60e6f2a85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300E19-E5FA-4FA7-B953-74DB7B76B86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c347c89-5df5-43e6-999f-09b3f1f59855"/>
    <ds:schemaRef ds:uri="http://purl.org/dc/elements/1.1/"/>
    <ds:schemaRef ds:uri="http://schemas.microsoft.com/office/2006/metadata/properties"/>
    <ds:schemaRef ds:uri="http://schemas.microsoft.com/office/infopath/2007/PartnerControls"/>
    <ds:schemaRef ds:uri="c78f960b-acb7-4756-acfd-60e6f2a85b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3AB224-806E-4D15-9260-3D9C7A5F60F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2e4178-ebce-4548-bca9-ba597c2bb990}" enabled="1" method="Privileged" siteId="{95b14aa0-1026-4292-a4dd-7c9396e072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PowerPoint_mallipohja</Template>
  <TotalTime>4113</TotalTime>
  <Words>3020</Words>
  <Application>Microsoft Office PowerPoint</Application>
  <PresentationFormat>Laajakuva</PresentationFormat>
  <Paragraphs>462</Paragraphs>
  <Slides>42</Slides>
  <Notes>21</Notes>
  <HiddenSlides>13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50" baseType="lpstr">
      <vt:lpstr>Symbol</vt:lpstr>
      <vt:lpstr>Aptos</vt:lpstr>
      <vt:lpstr>Source Sans Pro</vt:lpstr>
      <vt:lpstr>Source Sans Pro Semibold</vt:lpstr>
      <vt:lpstr>Arial</vt:lpstr>
      <vt:lpstr>Calibri</vt:lpstr>
      <vt:lpstr>Times New Roman</vt:lpstr>
      <vt:lpstr>Office-teema</vt:lpstr>
      <vt:lpstr>HSY:n mainetutkimuksen tulokset</vt:lpstr>
      <vt:lpstr>HSY:n maine</vt:lpstr>
      <vt:lpstr>PowerPoint-esitys</vt:lpstr>
      <vt:lpstr>Toteutimme kolme mainetutkimusta T-Median luottamus&amp;mainetutkimukset </vt:lpstr>
      <vt:lpstr>TOP 5 – Tärkeimmät tulokset</vt:lpstr>
      <vt:lpstr>Mitä sinulle tulee ensimmäiseksi mieleen HSY:stä?</vt:lpstr>
      <vt:lpstr>PowerPoint-esitys</vt:lpstr>
      <vt:lpstr>PowerPoint-esitys</vt:lpstr>
      <vt:lpstr>Suuri yleisö</vt:lpstr>
      <vt:lpstr>Suuren yleisön mainepisteet ja sidosryhmätuki</vt:lpstr>
      <vt:lpstr>Suuri yleisö arvioi: HSY:llä on parempi maine kuin julkishallinnon organisaatioilla yleisesti </vt:lpstr>
      <vt:lpstr>PowerPoint-esitys</vt:lpstr>
      <vt:lpstr>HSY:n maine on parantunut suuren yleisön keskuudessa vuodesta 2021</vt:lpstr>
      <vt:lpstr>Maineen eri osa-alueiden vaikutus suuren yleisön sidosryhmätukeen</vt:lpstr>
      <vt:lpstr>Suuren yleisön avovastaukset, tekoäly teemoittanut</vt:lpstr>
      <vt:lpstr>Suuren yleisön avovastaukset, tekoäly teemoittanut ”Mitä positiivista näet HSY:n toiminnassa?”</vt:lpstr>
      <vt:lpstr>Suuren yleisön avovastaukset, tekoäly teemoittanut ”Missä asioissa HSY voisi mielestäsi toimia paremmin?”</vt:lpstr>
      <vt:lpstr>Henkilöstö</vt:lpstr>
      <vt:lpstr>Henkilöstön mainepisteet ja sidosryhmätuki</vt:lpstr>
      <vt:lpstr>Henkilöstön antamat mainepisteet tehtävän mukaan</vt:lpstr>
      <vt:lpstr>Henkilöstön antamat mainepisteet eri puolilla HSY:tä</vt:lpstr>
      <vt:lpstr>Henkilöstön antamat mainepisteet eri puolilla HSY:tä</vt:lpstr>
      <vt:lpstr>Maineen eri osa-alueiden vaikutus henkilöstön sidosryhmätukeen</vt:lpstr>
      <vt:lpstr>Henkilöstön sidosryhmätuki tehtävän mukaan</vt:lpstr>
      <vt:lpstr>Henkilöstön sidosryhmätuki eri puolilla HSY:tä</vt:lpstr>
      <vt:lpstr>Henkilöstön sidosryhmätuki eri puolilla HSY:tä</vt:lpstr>
      <vt:lpstr>Henkilöstön avovastaukset, tekoäly teemoittanut</vt:lpstr>
      <vt:lpstr>Henkilöstön avovastaukset, tekoäly teemoittanut ”Mitä positiivista näet HSY:n toiminnassa?”</vt:lpstr>
      <vt:lpstr>Henkilöstön avovastaukset, tekoäly teemoittanut ”Missä asioissa HSY voisi mielestäsi toimia paremmin?”</vt:lpstr>
      <vt:lpstr>Keskeiset sidosryhmät</vt:lpstr>
      <vt:lpstr>Keskeisten sidosryhmien mainepisteet ja sidosryhmätuki</vt:lpstr>
      <vt:lpstr>PowerPoint-esitys</vt:lpstr>
      <vt:lpstr>PowerPoint-esitys</vt:lpstr>
      <vt:lpstr>Sidosryhmien avovastaukset, tekoäly teemoittanut</vt:lpstr>
      <vt:lpstr>Sidosryhmien avovastaukset, tekoäly teemoittanut ”Mitä positiivista näet HSY:n toiminnassa?”</vt:lpstr>
      <vt:lpstr>Sidosryhmien avovastaukset, tekoäly teemoittanut ”Missä asioissa HSY voisi mielestäsi toimia paremmin?”</vt:lpstr>
      <vt:lpstr>Maineen eri osa-alueiden vaikutus keskeisten sidosryhmien sidosryhmätukeen</vt:lpstr>
      <vt:lpstr>Keskeisten sidosryhmien taustatietoja</vt:lpstr>
      <vt:lpstr>Yhteenveto</vt:lpstr>
      <vt:lpstr>Kaikkien kolmen tutkimuksen maine- ja sidosryhmätuki</vt:lpstr>
      <vt:lpstr>Yhteenveto kaikista tutkimuksista – kehityskohteessa huomioitu mainepisteet ja korrelaatio sidosryhmätukeen (asteikko 1-5)</vt:lpstr>
      <vt:lpstr>Kiitos!</vt:lpstr>
    </vt:vector>
  </TitlesOfParts>
  <Company>HSY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Kondratjeff Sanna</dc:creator>
  <cp:lastModifiedBy>Hämäläinen Anu</cp:lastModifiedBy>
  <cp:revision>5</cp:revision>
  <cp:lastPrinted>2024-02-05T13:02:43Z</cp:lastPrinted>
  <dcterms:created xsi:type="dcterms:W3CDTF">2025-04-22T05:44:51Z</dcterms:created>
  <dcterms:modified xsi:type="dcterms:W3CDTF">2025-05-16T05:43:20Z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0x010100930DC1770F7A7F458AD582C5E16AE7C8</vt:lpwstr>
  </property>
  <property fmtid="{D5CDD505-2E9C-101B-9397-08002B2CF9AE}" pid="3" name="MediaServiceImageTags">
    <vt:lpwstr/>
  </property>
</Properties>
</file>