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36" r:id="rId5"/>
    <p:sldMasterId id="2147483766" r:id="rId6"/>
  </p:sldMasterIdLst>
  <p:notesMasterIdLst>
    <p:notesMasterId r:id="rId19"/>
  </p:notesMasterIdLst>
  <p:sldIdLst>
    <p:sldId id="9049" r:id="rId7"/>
    <p:sldId id="339" r:id="rId8"/>
    <p:sldId id="343" r:id="rId9"/>
    <p:sldId id="344" r:id="rId10"/>
    <p:sldId id="328" r:id="rId11"/>
    <p:sldId id="330" r:id="rId12"/>
    <p:sldId id="9043" r:id="rId13"/>
    <p:sldId id="345" r:id="rId14"/>
    <p:sldId id="9041" r:id="rId15"/>
    <p:sldId id="9042" r:id="rId16"/>
    <p:sldId id="9045" r:id="rId17"/>
    <p:sldId id="9048" r:id="rId18"/>
  </p:sldIdLst>
  <p:sldSz cx="12192000" cy="6858000"/>
  <p:notesSz cx="6858000" cy="9144000"/>
  <p:embeddedFontLst>
    <p:embeddedFont>
      <p:font typeface="Source Sans Pro" panose="020B0503030403020204" pitchFamily="34" charset="0"/>
      <p:regular r:id="rId20"/>
      <p:bold r:id="rId21"/>
      <p:italic r:id="rId22"/>
      <p:boldItalic r:id="rId23"/>
    </p:embeddedFont>
    <p:embeddedFont>
      <p:font typeface="Source Sans Pro Semibold" panose="020B0603030403020204" pitchFamily="34" charset="0"/>
      <p:regular r:id="rId24"/>
      <p:bold r:id="rId25"/>
      <p:italic r:id="rId26"/>
      <p:boldItalic r:id="rId27"/>
    </p:embeddedFont>
  </p:embeddedFontLst>
  <p:defaultTextStyle>
    <a:defPPr>
      <a:defRPr lang="en-FI"/>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E8"/>
    <a:srgbClr val="F7C899"/>
    <a:srgbClr val="F7D3E6"/>
    <a:srgbClr val="BDDCCF"/>
    <a:srgbClr val="C2DACE"/>
    <a:srgbClr val="C9EAEE"/>
    <a:srgbClr val="FDEF99"/>
    <a:srgbClr val="D4F2E4"/>
    <a:srgbClr val="D7F2F4"/>
    <a:srgbClr val="FFF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6DC08-6CE4-4104-AD99-6FC94CD0E611}" v="675" dt="2025-08-15T11:25:34.262"/>
    <p1510:client id="{D63F572E-971E-4CEF-9B91-78BA5E6288A2}" v="2" dt="2025-08-15T07:56:07.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7"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ytikäinen Susan" userId="633d535c-1158-47cd-9d54-d04650e79b50" providerId="ADAL" clId="{6C106316-9448-4254-A2F6-5C3408095533}"/>
    <pc:docChg chg="custSel addSld modSld">
      <pc:chgData name="Lyytikäinen Susan" userId="633d535c-1158-47cd-9d54-d04650e79b50" providerId="ADAL" clId="{6C106316-9448-4254-A2F6-5C3408095533}" dt="2025-08-15T13:02:12.997" v="105" actId="20577"/>
      <pc:docMkLst>
        <pc:docMk/>
      </pc:docMkLst>
      <pc:sldChg chg="modSp mod">
        <pc:chgData name="Lyytikäinen Susan" userId="633d535c-1158-47cd-9d54-d04650e79b50" providerId="ADAL" clId="{6C106316-9448-4254-A2F6-5C3408095533}" dt="2025-08-15T13:01:01.914" v="4" actId="20577"/>
        <pc:sldMkLst>
          <pc:docMk/>
          <pc:sldMk cId="1771885678" sldId="339"/>
        </pc:sldMkLst>
        <pc:spChg chg="mod">
          <ac:chgData name="Lyytikäinen Susan" userId="633d535c-1158-47cd-9d54-d04650e79b50" providerId="ADAL" clId="{6C106316-9448-4254-A2F6-5C3408095533}" dt="2025-08-15T13:01:01.914" v="4" actId="20577"/>
          <ac:spMkLst>
            <pc:docMk/>
            <pc:sldMk cId="1771885678" sldId="339"/>
            <ac:spMk id="6" creationId="{2E58F0A9-C82F-0F7C-1233-7E173B12E9DE}"/>
          </ac:spMkLst>
        </pc:spChg>
      </pc:sldChg>
      <pc:sldChg chg="addSp delSp modSp new mod modClrScheme chgLayout">
        <pc:chgData name="Lyytikäinen Susan" userId="633d535c-1158-47cd-9d54-d04650e79b50" providerId="ADAL" clId="{6C106316-9448-4254-A2F6-5C3408095533}" dt="2025-08-15T13:02:12.997" v="105" actId="20577"/>
        <pc:sldMkLst>
          <pc:docMk/>
          <pc:sldMk cId="3227875532" sldId="9049"/>
        </pc:sldMkLst>
        <pc:spChg chg="add mod">
          <ac:chgData name="Lyytikäinen Susan" userId="633d535c-1158-47cd-9d54-d04650e79b50" providerId="ADAL" clId="{6C106316-9448-4254-A2F6-5C3408095533}" dt="2025-08-15T13:01:46.791" v="71" actId="404"/>
          <ac:spMkLst>
            <pc:docMk/>
            <pc:sldMk cId="3227875532" sldId="9049"/>
            <ac:spMk id="2" creationId="{31A63869-12D1-1070-B545-13EBAAB31D65}"/>
          </ac:spMkLst>
        </pc:spChg>
        <pc:spChg chg="add mod">
          <ac:chgData name="Lyytikäinen Susan" userId="633d535c-1158-47cd-9d54-d04650e79b50" providerId="ADAL" clId="{6C106316-9448-4254-A2F6-5C3408095533}" dt="2025-08-15T13:02:12.997" v="105" actId="20577"/>
          <ac:spMkLst>
            <pc:docMk/>
            <pc:sldMk cId="3227875532" sldId="9049"/>
            <ac:spMk id="3" creationId="{4D280FE9-EFBE-56D7-2000-2373C3ED1014}"/>
          </ac:spMkLst>
        </pc:spChg>
        <pc:spChg chg="add mod">
          <ac:chgData name="Lyytikäinen Susan" userId="633d535c-1158-47cd-9d54-d04650e79b50" providerId="ADAL" clId="{6C106316-9448-4254-A2F6-5C3408095533}" dt="2025-08-15T13:01:18.140" v="6" actId="700"/>
          <ac:spMkLst>
            <pc:docMk/>
            <pc:sldMk cId="3227875532" sldId="9049"/>
            <ac:spMk id="4" creationId="{A7F3D8EA-84BF-184A-8574-A93258EC2709}"/>
          </ac:spMkLst>
        </pc:spChg>
        <pc:spChg chg="add del mod">
          <ac:chgData name="Lyytikäinen Susan" userId="633d535c-1158-47cd-9d54-d04650e79b50" providerId="ADAL" clId="{6C106316-9448-4254-A2F6-5C3408095533}" dt="2025-08-15T13:01:51.985" v="72" actId="478"/>
          <ac:spMkLst>
            <pc:docMk/>
            <pc:sldMk cId="3227875532" sldId="9049"/>
            <ac:spMk id="5" creationId="{EEAF6865-DF01-1879-2217-148EA7E2A5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354F7-8668-1642-9417-D6CC3FE13C2F}" type="datetimeFigureOut">
              <a:rPr lang="en-FI" smtClean="0"/>
              <a:t>08/15/2025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88416-97D6-034A-A369-A193627F0F71}" type="slidenum">
              <a:rPr lang="en-FI" smtClean="0"/>
              <a:t>‹#›</a:t>
            </a:fld>
            <a:endParaRPr lang="en-FI"/>
          </a:p>
        </p:txBody>
      </p:sp>
    </p:spTree>
    <p:extLst>
      <p:ext uri="{BB962C8B-B14F-4D97-AF65-F5344CB8AC3E}">
        <p14:creationId xmlns:p14="http://schemas.microsoft.com/office/powerpoint/2010/main" val="1436025719"/>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5"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4588416-97D6-034A-A369-A193627F0F71}" type="slidenum">
              <a:rPr lang="en-FI" smtClean="0"/>
              <a:t>2</a:t>
            </a:fld>
            <a:endParaRPr lang="en-FI"/>
          </a:p>
        </p:txBody>
      </p:sp>
    </p:spTree>
    <p:extLst>
      <p:ext uri="{BB962C8B-B14F-4D97-AF65-F5344CB8AC3E}">
        <p14:creationId xmlns:p14="http://schemas.microsoft.com/office/powerpoint/2010/main" val="60505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73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29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B0676-AB48-F28E-AC10-246B1A4473A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5D4D534-38D7-D84C-26C7-E7D04FA532F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4334588-02C8-BFF6-F57F-0B7F91ABD84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a:p>
        </p:txBody>
      </p:sp>
      <p:sp>
        <p:nvSpPr>
          <p:cNvPr id="4" name="Dian numeron paikkamerkki 3">
            <a:extLst>
              <a:ext uri="{FF2B5EF4-FFF2-40B4-BE49-F238E27FC236}">
                <a16:creationId xmlns:a16="http://schemas.microsoft.com/office/drawing/2014/main" id="{731878EE-8BBC-8BAE-1E70-411950B2BF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91268-5475-48F9-ACB9-7FED4504601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27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893B9-BD53-E747-39D5-E95C7A82F42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CBC61D4-1A20-2118-C1E7-32692BDE34A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E0E157F-66E5-D36A-2EA9-DE16E7E5E580}"/>
              </a:ext>
            </a:extLst>
          </p:cNvPr>
          <p:cNvSpPr>
            <a:spLocks noGrp="1"/>
          </p:cNvSpPr>
          <p:nvPr>
            <p:ph type="body" idx="1"/>
          </p:nvPr>
        </p:nvSpPr>
        <p:spPr/>
        <p:txBody>
          <a:bodyPr/>
          <a:lstStyle/>
          <a:p>
            <a:endParaRPr lang="fi-FI" sz="1200" kern="1200">
              <a:solidFill>
                <a:srgbClr val="FF0000"/>
              </a:solidFill>
              <a:effectLst/>
              <a:latin typeface="+mn-lt"/>
              <a:ea typeface="+mn-ea"/>
              <a:cs typeface="+mn-cs"/>
            </a:endParaRPr>
          </a:p>
          <a:p>
            <a:endParaRPr lang="fi-FI" sz="1200" kern="1200">
              <a:solidFill>
                <a:schemeClr val="tx1"/>
              </a:solidFill>
              <a:effectLst/>
              <a:latin typeface="+mn-lt"/>
              <a:ea typeface="+mn-ea"/>
              <a:cs typeface="+mn-cs"/>
            </a:endParaRPr>
          </a:p>
        </p:txBody>
      </p:sp>
      <p:sp>
        <p:nvSpPr>
          <p:cNvPr id="4" name="Dian numeron paikkamerkki 3">
            <a:extLst>
              <a:ext uri="{FF2B5EF4-FFF2-40B4-BE49-F238E27FC236}">
                <a16:creationId xmlns:a16="http://schemas.microsoft.com/office/drawing/2014/main" id="{05089D22-1314-8C94-DBB6-B3418751DA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91268-5475-48F9-ACB9-7FED4504601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8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va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7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teksti+kuva+kuvateksti">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2"/>
            <a:ext cx="6096000" cy="5566229"/>
          </a:xfrm>
          <a:ln>
            <a:noFill/>
          </a:ln>
        </p:spPr>
        <p:txBody>
          <a:bodyPr>
            <a:noAutofit/>
          </a:bodyPr>
          <a:lstStyle/>
          <a:p>
            <a:r>
              <a:rPr lang="en-FI"/>
              <a:t>Kuva tähän</a:t>
            </a:r>
          </a:p>
        </p:txBody>
      </p:sp>
      <p:sp>
        <p:nvSpPr>
          <p:cNvPr id="2" name="Rectangle 1">
            <a:extLst>
              <a:ext uri="{FF2B5EF4-FFF2-40B4-BE49-F238E27FC236}">
                <a16:creationId xmlns:a16="http://schemas.microsoft.com/office/drawing/2014/main" id="{E8879AB8-F64B-9923-451B-EF06E2886D0D}"/>
              </a:ext>
            </a:extLst>
          </p:cNvPr>
          <p:cNvSpPr/>
          <p:nvPr userDrawn="1"/>
        </p:nvSpPr>
        <p:spPr>
          <a:xfrm>
            <a:off x="6096000" y="5566231"/>
            <a:ext cx="6096000" cy="12917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0E359399-ED97-1537-0593-2A6B9C447F8B}"/>
              </a:ext>
            </a:extLst>
          </p:cNvPr>
          <p:cNvSpPr>
            <a:spLocks noGrp="1"/>
          </p:cNvSpPr>
          <p:nvPr>
            <p:ph sz="half" idx="15" hasCustomPrompt="1"/>
          </p:nvPr>
        </p:nvSpPr>
        <p:spPr>
          <a:xfrm>
            <a:off x="6489814" y="5833760"/>
            <a:ext cx="5351005" cy="848545"/>
          </a:xfrm>
        </p:spPr>
        <p:txBody>
          <a:bodyPr anchor="ctr">
            <a:noAutofit/>
          </a:bodyPr>
          <a:lstStyle>
            <a:lvl1pPr>
              <a:lnSpc>
                <a:spcPct val="90000"/>
              </a:lnSpc>
              <a:defRPr sz="1700">
                <a:solidFill>
                  <a:schemeClr val="bg1"/>
                </a:solidFill>
              </a:defRPr>
            </a:lvl1pPr>
            <a:lvl2pPr>
              <a:lnSpc>
                <a:spcPct val="90000"/>
              </a:lnSpc>
              <a:defRPr sz="1400">
                <a:solidFill>
                  <a:schemeClr val="bg1"/>
                </a:solidFill>
              </a:defRPr>
            </a:lvl2pPr>
            <a:lvl3pPr>
              <a:lnSpc>
                <a:spcPct val="90000"/>
              </a:lnSpc>
              <a:defRPr sz="1400">
                <a:solidFill>
                  <a:schemeClr val="bg1"/>
                </a:solidFill>
              </a:defRPr>
            </a:lvl3pPr>
            <a:lvl4pPr>
              <a:lnSpc>
                <a:spcPct val="90000"/>
              </a:lnSpc>
              <a:defRPr sz="1400">
                <a:solidFill>
                  <a:schemeClr val="bg1"/>
                </a:solidFill>
              </a:defRPr>
            </a:lvl4pPr>
            <a:lvl5pPr>
              <a:lnSpc>
                <a:spcPct val="90000"/>
              </a:lnSpc>
              <a:defRPr sz="1400">
                <a:solidFill>
                  <a:schemeClr val="bg1"/>
                </a:solidFill>
              </a:defRPr>
            </a:lvl5pPr>
          </a:lstStyle>
          <a:p>
            <a:pPr lvl="0"/>
            <a:r>
              <a:rPr lang="en-GB" err="1"/>
              <a:t>Kuvateksti</a:t>
            </a:r>
            <a:r>
              <a:rPr lang="en-GB"/>
              <a:t> -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5" name="Picture 4">
            <a:extLst>
              <a:ext uri="{FF2B5EF4-FFF2-40B4-BE49-F238E27FC236}">
                <a16:creationId xmlns:a16="http://schemas.microsoft.com/office/drawing/2014/main" id="{D19945CF-6E99-1C19-550A-37DDB21A8FF1}"/>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09994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teksti/chart + bulletpoints">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5157787" cy="1096662"/>
          </a:xfrm>
        </p:spPr>
        <p:txBody>
          <a:bodyPr>
            <a:noAutofit/>
          </a:bodyPr>
          <a:lstStyle/>
          <a:p>
            <a:r>
              <a:rPr lang="en-GB"/>
              <a:t>HSY </a:t>
            </a:r>
            <a:r>
              <a:rPr lang="en-GB" err="1"/>
              <a:t>otsikko</a:t>
            </a:r>
            <a:r>
              <a:rPr lang="en-GB"/>
              <a:t> </a:t>
            </a:r>
            <a:br>
              <a:rPr lang="en-GB"/>
            </a:b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3913168"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342900" indent="-3429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86154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Ingressi+teksti(leveä) 1">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6"/>
            <a:ext cx="7363029" cy="2040197"/>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89863"/>
            <a:ext cx="11391913" cy="2103120"/>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Tree>
    <p:extLst>
      <p:ext uri="{BB962C8B-B14F-4D97-AF65-F5344CB8AC3E}">
        <p14:creationId xmlns:p14="http://schemas.microsoft.com/office/powerpoint/2010/main" val="133199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teksti (leveä)">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1843316"/>
            <a:ext cx="11391913" cy="434966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30005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teksti+ 2 x 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241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0" y="2968668"/>
            <a:ext cx="5303838" cy="3532337"/>
          </a:xfrm>
        </p:spPr>
        <p:txBody>
          <a:bodyPr>
            <a:noAutofit/>
          </a:bodyPr>
          <a:lstStyle>
            <a:lvl1pPr>
              <a:defRPr>
                <a:solidFill>
                  <a:schemeClr val="tx1"/>
                </a:solidFill>
              </a:defRPr>
            </a:lvl1pPr>
          </a:lstStyle>
          <a:p>
            <a:r>
              <a:rPr lang="en-FI"/>
              <a:t>Kaavio tähän</a:t>
            </a:r>
          </a:p>
        </p:txBody>
      </p:sp>
      <p:sp>
        <p:nvSpPr>
          <p:cNvPr id="11" name="Chart Placeholder 8">
            <a:extLst>
              <a:ext uri="{FF2B5EF4-FFF2-40B4-BE49-F238E27FC236}">
                <a16:creationId xmlns:a16="http://schemas.microsoft.com/office/drawing/2014/main" id="{7CF24BC6-1DFF-EBA1-83B9-505BE8CA810F}"/>
              </a:ext>
            </a:extLst>
          </p:cNvPr>
          <p:cNvSpPr>
            <a:spLocks noGrp="1"/>
          </p:cNvSpPr>
          <p:nvPr>
            <p:ph type="chart" sz="quarter" idx="11" hasCustomPrompt="1"/>
          </p:nvPr>
        </p:nvSpPr>
        <p:spPr>
          <a:xfrm>
            <a:off x="6428232" y="2968668"/>
            <a:ext cx="5303838" cy="3532337"/>
          </a:xfrm>
        </p:spPr>
        <p:txBody>
          <a:bodyPr>
            <a:noAutofit/>
          </a:bodyPr>
          <a:lstStyle>
            <a:lvl1pPr>
              <a:defRPr>
                <a:solidFill>
                  <a:schemeClr val="tx1"/>
                </a:solidFill>
              </a:defRPr>
            </a:lvl1pPr>
          </a:lstStyle>
          <a:p>
            <a:r>
              <a:rPr lang="en-FI"/>
              <a:t>Kaavio tähän</a:t>
            </a:r>
          </a:p>
        </p:txBody>
      </p:sp>
    </p:spTree>
    <p:extLst>
      <p:ext uri="{BB962C8B-B14F-4D97-AF65-F5344CB8AC3E}">
        <p14:creationId xmlns:p14="http://schemas.microsoft.com/office/powerpoint/2010/main" val="113425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1882588"/>
            <a:ext cx="11285895" cy="4618415"/>
          </a:xfrm>
        </p:spPr>
        <p:txBody>
          <a:bodyPr/>
          <a:lstStyle/>
          <a:p>
            <a:r>
              <a:rPr lang="en-FI"/>
              <a:t>Kaavio tähän</a:t>
            </a:r>
          </a:p>
        </p:txBody>
      </p:sp>
    </p:spTree>
    <p:extLst>
      <p:ext uri="{BB962C8B-B14F-4D97-AF65-F5344CB8AC3E}">
        <p14:creationId xmlns:p14="http://schemas.microsoft.com/office/powerpoint/2010/main" val="370418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0644"/>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2990628"/>
            <a:ext cx="11285895" cy="3510377"/>
          </a:xfrm>
        </p:spPr>
        <p:txBody>
          <a:bodyPr/>
          <a:lstStyle/>
          <a:p>
            <a:r>
              <a:rPr lang="en-FI"/>
              <a:t>Kaavio</a:t>
            </a:r>
          </a:p>
        </p:txBody>
      </p:sp>
    </p:spTree>
    <p:extLst>
      <p:ext uri="{BB962C8B-B14F-4D97-AF65-F5344CB8AC3E}">
        <p14:creationId xmlns:p14="http://schemas.microsoft.com/office/powerpoint/2010/main" val="423997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Ingressi+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4"/>
            <a:ext cx="5157787" cy="21650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93029"/>
            <a:ext cx="5157787" cy="2165002"/>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5" name="Chart Placeholder 4">
            <a:extLst>
              <a:ext uri="{FF2B5EF4-FFF2-40B4-BE49-F238E27FC236}">
                <a16:creationId xmlns:a16="http://schemas.microsoft.com/office/drawing/2014/main" id="{84AB4286-38A0-5A32-DD4C-81EFDF5CA60C}"/>
              </a:ext>
            </a:extLst>
          </p:cNvPr>
          <p:cNvSpPr>
            <a:spLocks noGrp="1"/>
          </p:cNvSpPr>
          <p:nvPr>
            <p:ph type="chart" sz="quarter" idx="16" hasCustomPrompt="1"/>
          </p:nvPr>
        </p:nvSpPr>
        <p:spPr>
          <a:xfrm>
            <a:off x="6096000" y="2189952"/>
            <a:ext cx="5744818" cy="4247311"/>
          </a:xfrm>
        </p:spPr>
        <p:txBody>
          <a:bodyPr/>
          <a:lstStyle/>
          <a:p>
            <a:r>
              <a:rPr lang="en-FI"/>
              <a:t>Kaavio</a:t>
            </a:r>
          </a:p>
        </p:txBody>
      </p:sp>
    </p:spTree>
    <p:extLst>
      <p:ext uri="{BB962C8B-B14F-4D97-AF65-F5344CB8AC3E}">
        <p14:creationId xmlns:p14="http://schemas.microsoft.com/office/powerpoint/2010/main" val="85603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2 otsikkoa 2 tekstiä">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182DAB57-8092-AE79-8B73-4ACAB8846C53}"/>
              </a:ext>
            </a:extLst>
          </p:cNvPr>
          <p:cNvSpPr>
            <a:spLocks noGrp="1"/>
          </p:cNvSpPr>
          <p:nvPr>
            <p:ph type="pic" sz="quarter" idx="14" hasCustomPrompt="1"/>
          </p:nvPr>
        </p:nvSpPr>
        <p:spPr>
          <a:xfrm>
            <a:off x="0" y="0"/>
            <a:ext cx="6096000" cy="6858000"/>
          </a:xfrm>
          <a:ln>
            <a:noFill/>
          </a:ln>
        </p:spPr>
        <p:txBody>
          <a:bodyPr/>
          <a:lstStyle/>
          <a:p>
            <a:r>
              <a:rPr lang="en-FI"/>
              <a:t>Kuva tähän</a:t>
            </a:r>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965628" y="166759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965628" y="2221907"/>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8" name="Content Placeholder 3">
            <a:extLst>
              <a:ext uri="{FF2B5EF4-FFF2-40B4-BE49-F238E27FC236}">
                <a16:creationId xmlns:a16="http://schemas.microsoft.com/office/drawing/2014/main" id="{E733D959-6DA2-3B9C-EC40-38AF014BB9C8}"/>
              </a:ext>
            </a:extLst>
          </p:cNvPr>
          <p:cNvSpPr>
            <a:spLocks noGrp="1"/>
          </p:cNvSpPr>
          <p:nvPr>
            <p:ph sz="half" idx="20" hasCustomPrompt="1"/>
          </p:nvPr>
        </p:nvSpPr>
        <p:spPr>
          <a:xfrm>
            <a:off x="6965628" y="4017683"/>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0" name="Content Placeholder 3">
            <a:extLst>
              <a:ext uri="{FF2B5EF4-FFF2-40B4-BE49-F238E27FC236}">
                <a16:creationId xmlns:a16="http://schemas.microsoft.com/office/drawing/2014/main" id="{BC1E7895-1FAD-234A-B311-168860E88E6B}"/>
              </a:ext>
            </a:extLst>
          </p:cNvPr>
          <p:cNvSpPr>
            <a:spLocks noGrp="1"/>
          </p:cNvSpPr>
          <p:nvPr>
            <p:ph sz="half" idx="21" hasCustomPrompt="1"/>
          </p:nvPr>
        </p:nvSpPr>
        <p:spPr>
          <a:xfrm>
            <a:off x="6965628" y="457200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63991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chart+teksti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60B132-0A09-3B14-F2CB-01E7FB61F248}"/>
              </a:ext>
            </a:extLst>
          </p:cNvPr>
          <p:cNvSpPr/>
          <p:nvPr userDrawn="1"/>
        </p:nvSpPr>
        <p:spPr>
          <a:xfrm>
            <a:off x="6199188" y="0"/>
            <a:ext cx="5992812"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3" name="Title 24">
            <a:extLst>
              <a:ext uri="{FF2B5EF4-FFF2-40B4-BE49-F238E27FC236}">
                <a16:creationId xmlns:a16="http://schemas.microsoft.com/office/drawing/2014/main" id="{E0DDE035-0D60-F124-B1C0-5FF172FCA726}"/>
              </a:ext>
            </a:extLst>
          </p:cNvPr>
          <p:cNvSpPr>
            <a:spLocks noGrp="1"/>
          </p:cNvSpPr>
          <p:nvPr>
            <p:ph type="title" hasCustomPrompt="1"/>
          </p:nvPr>
        </p:nvSpPr>
        <p:spPr>
          <a:xfrm>
            <a:off x="351184" y="539859"/>
            <a:ext cx="5157787"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15" name="Chart Placeholder 14">
            <a:extLst>
              <a:ext uri="{FF2B5EF4-FFF2-40B4-BE49-F238E27FC236}">
                <a16:creationId xmlns:a16="http://schemas.microsoft.com/office/drawing/2014/main" id="{156BD9A8-DCE4-CF6F-BB70-BD9C255DE93F}"/>
              </a:ext>
            </a:extLst>
          </p:cNvPr>
          <p:cNvSpPr>
            <a:spLocks noGrp="1"/>
          </p:cNvSpPr>
          <p:nvPr>
            <p:ph type="chart" sz="quarter" idx="28" hasCustomPrompt="1"/>
          </p:nvPr>
        </p:nvSpPr>
        <p:spPr>
          <a:xfrm>
            <a:off x="0" y="1601790"/>
            <a:ext cx="6199188" cy="5254625"/>
          </a:xfrm>
          <a:ln>
            <a:noFill/>
          </a:ln>
        </p:spPr>
        <p:txBody>
          <a:bodyPr>
            <a:noAutofit/>
          </a:bodyPr>
          <a:lstStyle/>
          <a:p>
            <a:r>
              <a:rPr lang="en-FI"/>
              <a:t>Kaavio tähän</a:t>
            </a:r>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420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 + tarkentava tekst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417161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väriosiota + otsikot+teksti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61996D-B57D-0DF2-813F-A2B872CAF912}"/>
              </a:ext>
            </a:extLst>
          </p:cNvPr>
          <p:cNvSpPr/>
          <p:nvPr userDrawn="1"/>
        </p:nvSpPr>
        <p:spPr>
          <a:xfrm>
            <a:off x="-1" y="4273"/>
            <a:ext cx="6096001" cy="3429000"/>
          </a:xfrm>
          <a:prstGeom prst="rect">
            <a:avLst/>
          </a:prstGeom>
          <a:solidFill>
            <a:srgbClr val="E0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8" name="Content Placeholder 3">
            <a:extLst>
              <a:ext uri="{FF2B5EF4-FFF2-40B4-BE49-F238E27FC236}">
                <a16:creationId xmlns:a16="http://schemas.microsoft.com/office/drawing/2014/main" id="{035E0F5F-3C63-AC05-F6C3-FD7765C31CC8}"/>
              </a:ext>
            </a:extLst>
          </p:cNvPr>
          <p:cNvSpPr>
            <a:spLocks noGrp="1"/>
          </p:cNvSpPr>
          <p:nvPr>
            <p:ph sz="half" idx="17" hasCustomPrompt="1"/>
          </p:nvPr>
        </p:nvSpPr>
        <p:spPr>
          <a:xfrm>
            <a:off x="351183" y="62500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9" name="Rectangle 18">
            <a:extLst>
              <a:ext uri="{FF2B5EF4-FFF2-40B4-BE49-F238E27FC236}">
                <a16:creationId xmlns:a16="http://schemas.microsoft.com/office/drawing/2014/main" id="{E16ADEE7-3A5B-7AC8-6642-441ABD987A65}"/>
              </a:ext>
            </a:extLst>
          </p:cNvPr>
          <p:cNvSpPr/>
          <p:nvPr userDrawn="1"/>
        </p:nvSpPr>
        <p:spPr>
          <a:xfrm>
            <a:off x="-1" y="3426864"/>
            <a:ext cx="6096001" cy="3431136"/>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3"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1" name="Rectangle 20">
            <a:extLst>
              <a:ext uri="{FF2B5EF4-FFF2-40B4-BE49-F238E27FC236}">
                <a16:creationId xmlns:a16="http://schemas.microsoft.com/office/drawing/2014/main" id="{13D6DA86-E021-F3A5-9619-2AD826DFF040}"/>
              </a:ext>
            </a:extLst>
          </p:cNvPr>
          <p:cNvSpPr/>
          <p:nvPr userDrawn="1"/>
        </p:nvSpPr>
        <p:spPr>
          <a:xfrm>
            <a:off x="6084604" y="-4272"/>
            <a:ext cx="6107396" cy="3429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B4187467-0606-EE5D-364F-6A20C51485B2}"/>
              </a:ext>
            </a:extLst>
          </p:cNvPr>
          <p:cNvSpPr>
            <a:spLocks noGrp="1"/>
          </p:cNvSpPr>
          <p:nvPr>
            <p:ph sz="half" idx="22" hasCustomPrompt="1"/>
          </p:nvPr>
        </p:nvSpPr>
        <p:spPr>
          <a:xfrm>
            <a:off x="6452880" y="625003"/>
            <a:ext cx="3981537"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20200FA-1ED1-843E-6404-614D8DF92C4C}"/>
              </a:ext>
            </a:extLst>
          </p:cNvPr>
          <p:cNvSpPr>
            <a:spLocks noGrp="1"/>
          </p:cNvSpPr>
          <p:nvPr>
            <p:ph sz="half" idx="23" hasCustomPrompt="1"/>
          </p:nvPr>
        </p:nvSpPr>
        <p:spPr>
          <a:xfrm>
            <a:off x="6452880"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0" name="Rectangle 19">
            <a:extLst>
              <a:ext uri="{FF2B5EF4-FFF2-40B4-BE49-F238E27FC236}">
                <a16:creationId xmlns:a16="http://schemas.microsoft.com/office/drawing/2014/main" id="{13CEFF09-D135-6893-0401-885A09F6F718}"/>
              </a:ext>
            </a:extLst>
          </p:cNvPr>
          <p:cNvSpPr/>
          <p:nvPr userDrawn="1"/>
        </p:nvSpPr>
        <p:spPr>
          <a:xfrm>
            <a:off x="6084604" y="3426864"/>
            <a:ext cx="6107396" cy="3431136"/>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2" name="Content Placeholder 3">
            <a:extLst>
              <a:ext uri="{FF2B5EF4-FFF2-40B4-BE49-F238E27FC236}">
                <a16:creationId xmlns:a16="http://schemas.microsoft.com/office/drawing/2014/main" id="{341E1047-B1E3-2302-51EC-B26E71191CB2}"/>
              </a:ext>
            </a:extLst>
          </p:cNvPr>
          <p:cNvSpPr>
            <a:spLocks noGrp="1"/>
          </p:cNvSpPr>
          <p:nvPr>
            <p:ph sz="half" idx="26" hasCustomPrompt="1"/>
          </p:nvPr>
        </p:nvSpPr>
        <p:spPr>
          <a:xfrm>
            <a:off x="352704"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975889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kyllä/ei 50/50">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p:nvPr>
        </p:nvSpPr>
        <p:spPr>
          <a:xfrm>
            <a:off x="351184" y="539859"/>
            <a:ext cx="5157787" cy="809668"/>
          </a:xfrm>
        </p:spPr>
        <p:txBody>
          <a:bodyPr>
            <a:noAutofit/>
          </a:bodyPr>
          <a:lstStyle/>
          <a:p>
            <a:r>
              <a:rPr lang="fi-FI"/>
              <a:t>Muokkaa ots. perustyyl. napsautt.</a:t>
            </a:r>
            <a:endParaRPr lang="en-FI"/>
          </a:p>
        </p:txBody>
      </p:sp>
      <p:sp>
        <p:nvSpPr>
          <p:cNvPr id="5" name="Rectangle 4">
            <a:extLst>
              <a:ext uri="{FF2B5EF4-FFF2-40B4-BE49-F238E27FC236}">
                <a16:creationId xmlns:a16="http://schemas.microsoft.com/office/drawing/2014/main" id="{118F820E-7772-E084-6EB5-2193BB4AA5D1}"/>
              </a:ext>
            </a:extLst>
          </p:cNvPr>
          <p:cNvSpPr/>
          <p:nvPr userDrawn="1"/>
        </p:nvSpPr>
        <p:spPr>
          <a:xfrm>
            <a:off x="-10309" y="0"/>
            <a:ext cx="5987143"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7" name="Rectangle 6">
            <a:extLst>
              <a:ext uri="{FF2B5EF4-FFF2-40B4-BE49-F238E27FC236}">
                <a16:creationId xmlns:a16="http://schemas.microsoft.com/office/drawing/2014/main" id="{DD866A5F-FF4F-39F4-0A49-4E11BB01FB8D}"/>
              </a:ext>
            </a:extLst>
          </p:cNvPr>
          <p:cNvSpPr/>
          <p:nvPr userDrawn="1"/>
        </p:nvSpPr>
        <p:spPr>
          <a:xfrm>
            <a:off x="5976834" y="0"/>
            <a:ext cx="6215166" cy="6858000"/>
          </a:xfrm>
          <a:prstGeom prst="rect">
            <a:avLst/>
          </a:prstGeom>
          <a:solidFill>
            <a:srgbClr val="F7D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78363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2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5523017"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743202"/>
            <a:ext cx="5505279"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277942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3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341362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4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1056312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tsikko+2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2 x Otsikko+objekti+pieni otsikko+teksti</a:t>
            </a:r>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6"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5"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0" name="Content Placeholder 3">
            <a:extLst>
              <a:ext uri="{FF2B5EF4-FFF2-40B4-BE49-F238E27FC236}">
                <a16:creationId xmlns:a16="http://schemas.microsoft.com/office/drawing/2014/main" id="{9455254D-02FA-C3E7-73B9-90943629FE80}"/>
              </a:ext>
            </a:extLst>
          </p:cNvPr>
          <p:cNvSpPr>
            <a:spLocks noGrp="1"/>
          </p:cNvSpPr>
          <p:nvPr>
            <p:ph sz="half" idx="33" hasCustomPrompt="1"/>
          </p:nvPr>
        </p:nvSpPr>
        <p:spPr>
          <a:xfrm>
            <a:off x="6436839"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96954BA0-08E6-A979-CFE8-0D0C88E60EBF}"/>
              </a:ext>
            </a:extLst>
          </p:cNvPr>
          <p:cNvSpPr>
            <a:spLocks noGrp="1"/>
          </p:cNvSpPr>
          <p:nvPr>
            <p:ph sz="half" idx="34" hasCustomPrompt="1"/>
          </p:nvPr>
        </p:nvSpPr>
        <p:spPr>
          <a:xfrm>
            <a:off x="6436840"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5" name="Content Placeholder 3">
            <a:extLst>
              <a:ext uri="{FF2B5EF4-FFF2-40B4-BE49-F238E27FC236}">
                <a16:creationId xmlns:a16="http://schemas.microsoft.com/office/drawing/2014/main" id="{B5860528-00B3-EB90-D20B-A6D06C8DC2D2}"/>
              </a:ext>
            </a:extLst>
          </p:cNvPr>
          <p:cNvSpPr>
            <a:spLocks noGrp="1"/>
          </p:cNvSpPr>
          <p:nvPr>
            <p:ph sz="half" idx="35" hasCustomPrompt="1"/>
          </p:nvPr>
        </p:nvSpPr>
        <p:spPr>
          <a:xfrm>
            <a:off x="6436839"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 name="Content Placeholder 3">
            <a:extLst>
              <a:ext uri="{FF2B5EF4-FFF2-40B4-BE49-F238E27FC236}">
                <a16:creationId xmlns:a16="http://schemas.microsoft.com/office/drawing/2014/main" id="{0EA2485E-0143-49C9-B6FD-32F043E61601}"/>
              </a:ext>
            </a:extLst>
          </p:cNvPr>
          <p:cNvSpPr>
            <a:spLocks noGrp="1"/>
          </p:cNvSpPr>
          <p:nvPr>
            <p:ph sz="half" idx="36" hasCustomPrompt="1"/>
          </p:nvPr>
        </p:nvSpPr>
        <p:spPr>
          <a:xfrm>
            <a:off x="461924"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Tree>
    <p:extLst>
      <p:ext uri="{BB962C8B-B14F-4D97-AF65-F5344CB8AC3E}">
        <p14:creationId xmlns:p14="http://schemas.microsoft.com/office/powerpoint/2010/main" val="117739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tsikko+3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3 x Otsikko+objekti+pieni otsikko+teksti</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4"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4"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3" name="Content Placeholder 3">
            <a:extLst>
              <a:ext uri="{FF2B5EF4-FFF2-40B4-BE49-F238E27FC236}">
                <a16:creationId xmlns:a16="http://schemas.microsoft.com/office/drawing/2014/main" id="{524F12FF-CC0E-0499-84C1-C94051E581A8}"/>
              </a:ext>
            </a:extLst>
          </p:cNvPr>
          <p:cNvSpPr>
            <a:spLocks noGrp="1"/>
          </p:cNvSpPr>
          <p:nvPr>
            <p:ph sz="half" idx="33" hasCustomPrompt="1"/>
          </p:nvPr>
        </p:nvSpPr>
        <p:spPr>
          <a:xfrm>
            <a:off x="8362457"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5" name="Content Placeholder 3">
            <a:extLst>
              <a:ext uri="{FF2B5EF4-FFF2-40B4-BE49-F238E27FC236}">
                <a16:creationId xmlns:a16="http://schemas.microsoft.com/office/drawing/2014/main" id="{3D9B07CB-B7C7-5C5D-5CC6-BC02FE65527E}"/>
              </a:ext>
            </a:extLst>
          </p:cNvPr>
          <p:cNvSpPr>
            <a:spLocks noGrp="1"/>
          </p:cNvSpPr>
          <p:nvPr>
            <p:ph sz="half" idx="34" hasCustomPrompt="1"/>
          </p:nvPr>
        </p:nvSpPr>
        <p:spPr>
          <a:xfrm>
            <a:off x="8362459"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801B1565-74F3-9040-F2DA-6D51D0E9CC81}"/>
              </a:ext>
            </a:extLst>
          </p:cNvPr>
          <p:cNvSpPr>
            <a:spLocks noGrp="1"/>
          </p:cNvSpPr>
          <p:nvPr>
            <p:ph sz="half" idx="35" hasCustomPrompt="1"/>
          </p:nvPr>
        </p:nvSpPr>
        <p:spPr>
          <a:xfrm>
            <a:off x="8362457"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8" name="Content Placeholder 3">
            <a:extLst>
              <a:ext uri="{FF2B5EF4-FFF2-40B4-BE49-F238E27FC236}">
                <a16:creationId xmlns:a16="http://schemas.microsoft.com/office/drawing/2014/main" id="{811EF8E5-08C3-8259-FD8F-0B4829D5A9F0}"/>
              </a:ext>
            </a:extLst>
          </p:cNvPr>
          <p:cNvSpPr>
            <a:spLocks noGrp="1"/>
          </p:cNvSpPr>
          <p:nvPr>
            <p:ph sz="half" idx="36" hasCustomPrompt="1"/>
          </p:nvPr>
        </p:nvSpPr>
        <p:spPr>
          <a:xfrm>
            <a:off x="4414401"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9" name="Content Placeholder 3">
            <a:extLst>
              <a:ext uri="{FF2B5EF4-FFF2-40B4-BE49-F238E27FC236}">
                <a16:creationId xmlns:a16="http://schemas.microsoft.com/office/drawing/2014/main" id="{454BE57F-D88F-4D90-13FE-E6F97B3CFAF5}"/>
              </a:ext>
            </a:extLst>
          </p:cNvPr>
          <p:cNvSpPr>
            <a:spLocks noGrp="1"/>
          </p:cNvSpPr>
          <p:nvPr>
            <p:ph sz="half" idx="37" hasCustomPrompt="1"/>
          </p:nvPr>
        </p:nvSpPr>
        <p:spPr>
          <a:xfrm>
            <a:off x="4414403"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1" name="Content Placeholder 3">
            <a:extLst>
              <a:ext uri="{FF2B5EF4-FFF2-40B4-BE49-F238E27FC236}">
                <a16:creationId xmlns:a16="http://schemas.microsoft.com/office/drawing/2014/main" id="{C8F8352B-67BE-D473-5732-349B66C9DC60}"/>
              </a:ext>
            </a:extLst>
          </p:cNvPr>
          <p:cNvSpPr>
            <a:spLocks noGrp="1"/>
          </p:cNvSpPr>
          <p:nvPr>
            <p:ph sz="half" idx="38" hasCustomPrompt="1"/>
          </p:nvPr>
        </p:nvSpPr>
        <p:spPr>
          <a:xfrm>
            <a:off x="4414401"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Tree>
    <p:extLst>
      <p:ext uri="{BB962C8B-B14F-4D97-AF65-F5344CB8AC3E}">
        <p14:creationId xmlns:p14="http://schemas.microsoft.com/office/powerpoint/2010/main" val="371699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4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4 x Otsikko+objekti+pieni otsikko+teksti</a:t>
            </a:r>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5" name="Content Placeholder 3">
            <a:extLst>
              <a:ext uri="{FF2B5EF4-FFF2-40B4-BE49-F238E27FC236}">
                <a16:creationId xmlns:a16="http://schemas.microsoft.com/office/drawing/2014/main" id="{314488CB-ED91-A632-1ED7-101892E1D313}"/>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E15CDF6F-B5CE-8EB0-E021-F4B1F400C4BA}"/>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7" name="Content Placeholder 3">
            <a:extLst>
              <a:ext uri="{FF2B5EF4-FFF2-40B4-BE49-F238E27FC236}">
                <a16:creationId xmlns:a16="http://schemas.microsoft.com/office/drawing/2014/main" id="{2FC210A0-6A4E-4B7F-CA2B-FF859B9F8D6A}"/>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658166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4objektia+tekstit väri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98624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iso kuv">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10144540" cy="585374"/>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0" y="1389987"/>
            <a:ext cx="12192000" cy="5468011"/>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54859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 + tarkentava teksti 2">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75055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4kuva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2" name="Picture Placeholder 2">
            <a:extLst>
              <a:ext uri="{FF2B5EF4-FFF2-40B4-BE49-F238E27FC236}">
                <a16:creationId xmlns:a16="http://schemas.microsoft.com/office/drawing/2014/main" id="{6B0D28E4-72B2-3385-7519-B34F4F93DDA3}"/>
              </a:ext>
            </a:extLst>
          </p:cNvPr>
          <p:cNvSpPr>
            <a:spLocks noGrp="1"/>
          </p:cNvSpPr>
          <p:nvPr>
            <p:ph type="pic" sz="quarter" idx="36" hasCustomPrompt="1"/>
          </p:nvPr>
        </p:nvSpPr>
        <p:spPr>
          <a:xfrm>
            <a:off x="579430" y="2390889"/>
            <a:ext cx="2404951" cy="2404951"/>
          </a:xfrm>
          <a:ln>
            <a:noFill/>
          </a:ln>
        </p:spPr>
        <p:txBody>
          <a:bodyPr>
            <a:noAutofit/>
          </a:bodyPr>
          <a:lstStyle/>
          <a:p>
            <a:r>
              <a:rPr lang="en-FI"/>
              <a:t>Kuva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81012"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81014"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5" name="Picture Placeholder 2">
            <a:extLst>
              <a:ext uri="{FF2B5EF4-FFF2-40B4-BE49-F238E27FC236}">
                <a16:creationId xmlns:a16="http://schemas.microsoft.com/office/drawing/2014/main" id="{0BE4B949-4666-1CA1-D3F6-2B5C2A150162}"/>
              </a:ext>
            </a:extLst>
          </p:cNvPr>
          <p:cNvSpPr>
            <a:spLocks noGrp="1"/>
          </p:cNvSpPr>
          <p:nvPr>
            <p:ph type="pic" sz="quarter" idx="33" hasCustomPrompt="1"/>
          </p:nvPr>
        </p:nvSpPr>
        <p:spPr>
          <a:xfrm>
            <a:off x="3461777"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6177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6177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1" name="Picture Placeholder 2">
            <a:extLst>
              <a:ext uri="{FF2B5EF4-FFF2-40B4-BE49-F238E27FC236}">
                <a16:creationId xmlns:a16="http://schemas.microsoft.com/office/drawing/2014/main" id="{701F9372-85CA-05AC-FD69-FD91828A270B}"/>
              </a:ext>
            </a:extLst>
          </p:cNvPr>
          <p:cNvSpPr>
            <a:spLocks noGrp="1"/>
          </p:cNvSpPr>
          <p:nvPr>
            <p:ph type="pic" sz="quarter" idx="34" hasCustomPrompt="1"/>
          </p:nvPr>
        </p:nvSpPr>
        <p:spPr>
          <a:xfrm>
            <a:off x="6342542"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34449"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34451"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0" name="Picture Placeholder 2">
            <a:extLst>
              <a:ext uri="{FF2B5EF4-FFF2-40B4-BE49-F238E27FC236}">
                <a16:creationId xmlns:a16="http://schemas.microsoft.com/office/drawing/2014/main" id="{4D8B2105-4E76-AC1C-F0AB-1D9A96C932EE}"/>
              </a:ext>
            </a:extLst>
          </p:cNvPr>
          <p:cNvSpPr>
            <a:spLocks noGrp="1"/>
          </p:cNvSpPr>
          <p:nvPr>
            <p:ph type="pic" sz="quarter" idx="35" hasCustomPrompt="1"/>
          </p:nvPr>
        </p:nvSpPr>
        <p:spPr>
          <a:xfrm>
            <a:off x="9215215"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22330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22330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257166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iitos-di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err="1"/>
              <a:t>Lisää</a:t>
            </a:r>
            <a:r>
              <a:rPr lang="en-GB"/>
              <a:t> </a:t>
            </a:r>
            <a:r>
              <a:rPr lang="en-GB" err="1"/>
              <a:t>kiitos</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a:t>
            </a:r>
            <a:endParaRPr lang="en-FI"/>
          </a:p>
        </p:txBody>
      </p:sp>
    </p:spTree>
    <p:extLst>
      <p:ext uri="{BB962C8B-B14F-4D97-AF65-F5344CB8AC3E}">
        <p14:creationId xmlns:p14="http://schemas.microsoft.com/office/powerpoint/2010/main" val="2146062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C73DE0B-DE0D-44E2-8F80-1BE7F7A93789}"/>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1" name="Footer Placeholder 10">
            <a:extLst>
              <a:ext uri="{FF2B5EF4-FFF2-40B4-BE49-F238E27FC236}">
                <a16:creationId xmlns:a16="http://schemas.microsoft.com/office/drawing/2014/main" id="{DFAC7FD8-B21C-49A4-8F1F-49C14AB11A34}"/>
              </a:ext>
            </a:extLst>
          </p:cNvPr>
          <p:cNvSpPr>
            <a:spLocks noGrp="1"/>
          </p:cNvSpPr>
          <p:nvPr>
            <p:ph type="ftr" sz="quarter" idx="11"/>
          </p:nvPr>
        </p:nvSpPr>
        <p:spPr/>
        <p:txBody>
          <a:bodyPr/>
          <a:lstStyle/>
          <a:p>
            <a:endParaRPr lang="fi-FI"/>
          </a:p>
        </p:txBody>
      </p:sp>
      <p:sp>
        <p:nvSpPr>
          <p:cNvPr id="10" name="Date Placeholder 9">
            <a:extLst>
              <a:ext uri="{FF2B5EF4-FFF2-40B4-BE49-F238E27FC236}">
                <a16:creationId xmlns:a16="http://schemas.microsoft.com/office/drawing/2014/main" id="{20E346C1-3258-4C0F-BC7B-C3E81926B782}"/>
              </a:ext>
            </a:extLst>
          </p:cNvPr>
          <p:cNvSpPr>
            <a:spLocks noGrp="1"/>
          </p:cNvSpPr>
          <p:nvPr>
            <p:ph type="dt" sz="half" idx="10"/>
          </p:nvPr>
        </p:nvSpPr>
        <p:spPr/>
        <p:txBody>
          <a:bodyPr/>
          <a:lstStyle/>
          <a:p>
            <a:fld id="{AA4DFD03-ACC5-4DE8-AB64-A9CD00098E11}" type="datetime1">
              <a:rPr lang="fi-FI" smtClean="0"/>
              <a:pPr/>
              <a:t>15.8.2025</a:t>
            </a:fld>
            <a:endParaRPr lang="fi-FI"/>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85830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15.8.2025</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325267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61E50B-7C6D-7C66-E6A8-F5CAA69684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241E67-0ECB-AAE6-0D3A-0981F8DC424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F6AA43C-A7CC-3424-3289-4D7CBBFA5516}"/>
              </a:ext>
            </a:extLst>
          </p:cNvPr>
          <p:cNvSpPr>
            <a:spLocks noGrp="1"/>
          </p:cNvSpPr>
          <p:nvPr>
            <p:ph type="dt" sz="half" idx="10"/>
          </p:nvPr>
        </p:nvSpPr>
        <p:spPr/>
        <p:txBody>
          <a:bodyPr/>
          <a:lstStyle/>
          <a:p>
            <a:fld id="{02B5C75B-A7E6-414B-BA2F-2976C654394F}" type="datetimeFigureOut">
              <a:rPr lang="fi-FI" smtClean="0"/>
              <a:t>15.8.2025</a:t>
            </a:fld>
            <a:endParaRPr lang="fi-FI"/>
          </a:p>
        </p:txBody>
      </p:sp>
      <p:sp>
        <p:nvSpPr>
          <p:cNvPr id="5" name="Alatunnisteen paikkamerkki 4">
            <a:extLst>
              <a:ext uri="{FF2B5EF4-FFF2-40B4-BE49-F238E27FC236}">
                <a16:creationId xmlns:a16="http://schemas.microsoft.com/office/drawing/2014/main" id="{42D72755-DD2D-FDA1-6406-894D1643EB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F1E92B-1F27-3631-8EDD-FB64493AC1AB}"/>
              </a:ext>
            </a:extLst>
          </p:cNvPr>
          <p:cNvSpPr>
            <a:spLocks noGrp="1"/>
          </p:cNvSpPr>
          <p:nvPr>
            <p:ph type="sldNum" sz="quarter" idx="12"/>
          </p:nvPr>
        </p:nvSpPr>
        <p:spPr/>
        <p:txBody>
          <a:bodyPr/>
          <a:lstStyle/>
          <a:p>
            <a:fld id="{FF955D1E-9788-4493-80D6-A254B5DC13AB}" type="slidenum">
              <a:rPr lang="fi-FI" smtClean="0"/>
              <a:t>‹#›</a:t>
            </a:fld>
            <a:endParaRPr lang="fi-FI"/>
          </a:p>
        </p:txBody>
      </p:sp>
    </p:spTree>
    <p:extLst>
      <p:ext uri="{BB962C8B-B14F-4D97-AF65-F5344CB8AC3E}">
        <p14:creationId xmlns:p14="http://schemas.microsoft.com/office/powerpoint/2010/main" val="1501333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15.8.2025</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2351490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2"/>
        </a:solidFill>
        <a:effectLst/>
      </p:bgPr>
    </p:bg>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527" r="43431" b="54656"/>
          <a:stretch/>
        </p:blipFill>
        <p:spPr bwMode="black">
          <a:xfrm>
            <a:off x="-1" y="5445225"/>
            <a:ext cx="1551709" cy="1412775"/>
          </a:xfrm>
          <a:prstGeom prst="rect">
            <a:avLst/>
          </a:prstGeom>
        </p:spPr>
      </p:pic>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a:solidFill>
                  <a:srgbClr val="FFFFFF"/>
                </a:solidFill>
                <a:cs typeface="Arial" pitchFamily="34" charset="0"/>
              </a:rPr>
              <a:t>Puhtaasti parempaa arkea</a:t>
            </a:r>
            <a:r>
              <a:rPr lang="fi-FI" sz="1900">
                <a:solidFill>
                  <a:srgbClr val="FFFFFF"/>
                </a:solidFill>
                <a:cs typeface="Arial" pitchFamily="34" charset="0"/>
              </a:rPr>
              <a:t> </a:t>
            </a:r>
            <a:r>
              <a:rPr lang="fi-FI" sz="1800">
                <a:solidFill>
                  <a:srgbClr val="FFFFFF"/>
                </a:solidFill>
                <a:cs typeface="Arial" pitchFamily="34" charset="0"/>
              </a:rPr>
              <a:t>|</a:t>
            </a:r>
            <a:r>
              <a:rPr lang="fi-FI" sz="1800" spc="80">
                <a:solidFill>
                  <a:srgbClr val="FFFFFF"/>
                </a:solidFill>
                <a:cs typeface="Arial" pitchFamily="34" charset="0"/>
              </a:rPr>
              <a:t> </a:t>
            </a:r>
            <a:r>
              <a:rPr lang="sv-SE" sz="1800" spc="80">
                <a:solidFill>
                  <a:srgbClr val="FFFFFF"/>
                </a:solidFill>
                <a:cs typeface="Arial" pitchFamily="34" charset="0"/>
              </a:rPr>
              <a:t>En rent bättre vardag</a:t>
            </a:r>
            <a:r>
              <a:rPr lang="fi-FI" sz="1800" spc="80">
                <a:solidFill>
                  <a:srgbClr val="FFFFFF"/>
                </a:solidFill>
                <a:cs typeface="Arial" pitchFamily="34" charset="0"/>
              </a:rPr>
              <a:t> | </a:t>
            </a:r>
            <a:r>
              <a:rPr lang="sv-SE" sz="1800" spc="80">
                <a:solidFill>
                  <a:srgbClr val="FFFFFF"/>
                </a:solidFill>
                <a:cs typeface="Arial" pitchFamily="34" charset="0"/>
              </a:rPr>
              <a:t>Purely better, every day</a:t>
            </a:r>
            <a:endParaRPr lang="fi-FI" sz="1800" spc="80">
              <a:solidFill>
                <a:srgbClr val="FFFFFF"/>
              </a:solidFill>
              <a:cs typeface="Arial" pitchFamily="34" charset="0"/>
            </a:endParaRPr>
          </a:p>
        </p:txBody>
      </p:sp>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a:solidFill>
                  <a:prstClr val="white"/>
                </a:solidFill>
                <a:cs typeface="Arial" pitchFamily="34" charset="0"/>
              </a:rPr>
              <a:t>Helsingin seudun ympäristöpalvelut -kuntayhtymä</a:t>
            </a:r>
          </a:p>
          <a:p>
            <a:pPr algn="r" fontAlgn="base">
              <a:lnSpc>
                <a:spcPts val="2100"/>
              </a:lnSpc>
              <a:spcBef>
                <a:spcPct val="0"/>
              </a:spcBef>
              <a:spcAft>
                <a:spcPct val="0"/>
              </a:spcAft>
            </a:pPr>
            <a:r>
              <a:rPr lang="sv-SE" sz="1600" spc="90">
                <a:solidFill>
                  <a:prstClr val="white"/>
                </a:solidFill>
                <a:cs typeface="Arial" pitchFamily="34" charset="0"/>
              </a:rPr>
              <a:t>Samkommunen Helsingforsregionens miljötjänster</a:t>
            </a:r>
          </a:p>
          <a:p>
            <a:pPr algn="r" fontAlgn="base">
              <a:lnSpc>
                <a:spcPts val="2000"/>
              </a:lnSpc>
              <a:spcBef>
                <a:spcPct val="0"/>
              </a:spcBef>
              <a:spcAft>
                <a:spcPct val="0"/>
              </a:spcAft>
            </a:pPr>
            <a:r>
              <a:rPr lang="fi-FI" sz="1600" spc="70">
                <a:solidFill>
                  <a:prstClr val="white"/>
                </a:solidFill>
                <a:cs typeface="Arial" pitchFamily="34" charset="0"/>
              </a:rPr>
              <a:t>Helsinki Region Environmental Services Authority </a:t>
            </a:r>
            <a:endParaRPr lang="sv-SE" sz="1600" spc="70">
              <a:solidFill>
                <a:prstClr val="white"/>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1"/>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a:t>Lisää KIITOS!</a:t>
            </a:r>
          </a:p>
        </p:txBody>
      </p:sp>
    </p:spTree>
    <p:extLst>
      <p:ext uri="{BB962C8B-B14F-4D97-AF65-F5344CB8AC3E}">
        <p14:creationId xmlns:p14="http://schemas.microsoft.com/office/powerpoint/2010/main" val="1547352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10680" y="0"/>
            <a:ext cx="11681320" cy="1266108"/>
          </a:xfrm>
        </p:spPr>
        <p:txBody>
          <a:bodyPr/>
          <a:lstStyle>
            <a:lvl1pPr>
              <a:lnSpc>
                <a:spcPts val="4300"/>
              </a:lnSpc>
              <a:defRPr/>
            </a:lvl1pPr>
          </a:lstStyle>
          <a:p>
            <a:r>
              <a:rPr lang="fi-FI"/>
              <a:t>Lisää otsikko napsauttamalla</a:t>
            </a:r>
          </a:p>
        </p:txBody>
      </p:sp>
      <p:sp>
        <p:nvSpPr>
          <p:cNvPr id="3" name="Sisällön paikkamerkki 2"/>
          <p:cNvSpPr>
            <a:spLocks noGrp="1"/>
          </p:cNvSpPr>
          <p:nvPr>
            <p:ph idx="1"/>
          </p:nvPr>
        </p:nvSpPr>
        <p:spPr>
          <a:xfrm>
            <a:off x="544083" y="1616274"/>
            <a:ext cx="11647917" cy="3900176"/>
          </a:xfrm>
        </p:spPr>
        <p:txBody>
          <a:bodyPr/>
          <a:lstStyle>
            <a:lvl3pPr marL="1162050" indent="-247650">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18AFDC5-BBCB-46B2-89EB-FD35D66406C9}" type="datetime1">
              <a:rPr lang="fi-FI" smtClean="0"/>
              <a:t>15.8.2025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D4F89-DE38-43EB-AF06-E37079B745A4}" type="slidenum">
              <a:rPr lang="fi-FI" smtClean="0"/>
              <a:pPr/>
              <a:t>‹#›</a:t>
            </a:fld>
            <a:endParaRPr lang="fi-FI"/>
          </a:p>
        </p:txBody>
      </p:sp>
    </p:spTree>
    <p:extLst>
      <p:ext uri="{BB962C8B-B14F-4D97-AF65-F5344CB8AC3E}">
        <p14:creationId xmlns:p14="http://schemas.microsoft.com/office/powerpoint/2010/main" val="184169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8" y="3720661"/>
            <a:ext cx="7775868"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3" y="4360598"/>
            <a:ext cx="4980778"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en-GB" err="1"/>
              <a:t>Nettiosoite</a:t>
            </a:r>
            <a:r>
              <a:rPr lang="en-GB"/>
              <a:t> </a:t>
            </a:r>
            <a:r>
              <a:rPr lang="en-GB" err="1"/>
              <a:t>tms</a:t>
            </a:r>
            <a:r>
              <a:rPr lang="en-GB"/>
              <a:t>. </a:t>
            </a:r>
            <a:r>
              <a:rPr lang="en-GB" err="1"/>
              <a:t>tähän</a:t>
            </a:r>
            <a:endParaRPr lang="en-GB"/>
          </a:p>
          <a:p>
            <a:pPr lvl="2"/>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Tree>
    <p:extLst>
      <p:ext uri="{BB962C8B-B14F-4D97-AF65-F5344CB8AC3E}">
        <p14:creationId xmlns:p14="http://schemas.microsoft.com/office/powerpoint/2010/main" val="3412710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7" y="3720661"/>
            <a:ext cx="9329263" cy="649927"/>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287849"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pic>
        <p:nvPicPr>
          <p:cNvPr id="2" name="Picture Placeholder 10">
            <a:extLst>
              <a:ext uri="{FF2B5EF4-FFF2-40B4-BE49-F238E27FC236}">
                <a16:creationId xmlns:a16="http://schemas.microsoft.com/office/drawing/2014/main" id="{230AB870-610B-67F9-BEF5-ADCD696B7003}"/>
              </a:ext>
              <a:ext uri="{C183D7F6-B498-43B3-948B-1728B52AA6E4}">
                <adec:decorative xmlns:adec="http://schemas.microsoft.com/office/drawing/2017/decorative" val="1"/>
              </a:ext>
            </a:extLst>
          </p:cNvPr>
          <p:cNvPicPr>
            <a:picLocks noChangeAspect="1"/>
          </p:cNvPicPr>
          <p:nvPr userDrawn="1"/>
        </p:nvPicPr>
        <p:blipFill>
          <a:blip r:embed="rId3"/>
          <a:srcRect t="175" b="175"/>
          <a:stretch>
            <a:fillRect/>
          </a:stretch>
        </p:blipFill>
        <p:spPr>
          <a:xfrm>
            <a:off x="0" y="0"/>
            <a:ext cx="12192000" cy="3429000"/>
          </a:xfrm>
          <a:prstGeom prst="rect">
            <a:avLst/>
          </a:prstGeom>
        </p:spPr>
      </p:pic>
    </p:spTree>
    <p:extLst>
      <p:ext uri="{BB962C8B-B14F-4D97-AF65-F5344CB8AC3E}">
        <p14:creationId xmlns:p14="http://schemas.microsoft.com/office/powerpoint/2010/main" val="4017720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Kuva+otsikko+3 palsta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0"/>
            <a:ext cx="12192000" cy="3429000"/>
          </a:xfrm>
          <a:ln>
            <a:noFill/>
          </a:ln>
        </p:spPr>
        <p:txBody>
          <a:bodyPr/>
          <a:lstStyle/>
          <a:p>
            <a:r>
              <a:rPr lang="fi-FI"/>
              <a:t>Lisää kuva napsauttamalla kuvaketta</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2894" y="3720661"/>
            <a:ext cx="9142182"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820" y="4360598"/>
            <a:ext cx="9142181"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7" name="Content Placeholder 3">
            <a:extLst>
              <a:ext uri="{FF2B5EF4-FFF2-40B4-BE49-F238E27FC236}">
                <a16:creationId xmlns:a16="http://schemas.microsoft.com/office/drawing/2014/main" id="{E67AA70C-769E-E6DB-B8F8-D0008956CB71}"/>
              </a:ext>
            </a:extLst>
          </p:cNvPr>
          <p:cNvSpPr>
            <a:spLocks noGrp="1"/>
          </p:cNvSpPr>
          <p:nvPr>
            <p:ph sz="half" idx="15" hasCustomPrompt="1"/>
          </p:nvPr>
        </p:nvSpPr>
        <p:spPr>
          <a:xfrm>
            <a:off x="351183"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8" name="Content Placeholder 3">
            <a:extLst>
              <a:ext uri="{FF2B5EF4-FFF2-40B4-BE49-F238E27FC236}">
                <a16:creationId xmlns:a16="http://schemas.microsoft.com/office/drawing/2014/main" id="{6A0C2D66-E4C5-B53B-6622-00BC5F077CE5}"/>
              </a:ext>
            </a:extLst>
          </p:cNvPr>
          <p:cNvSpPr>
            <a:spLocks noGrp="1"/>
          </p:cNvSpPr>
          <p:nvPr>
            <p:ph sz="half" idx="10" hasCustomPrompt="1"/>
          </p:nvPr>
        </p:nvSpPr>
        <p:spPr>
          <a:xfrm>
            <a:off x="359275"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2" name="Content Placeholder 3">
            <a:extLst>
              <a:ext uri="{FF2B5EF4-FFF2-40B4-BE49-F238E27FC236}">
                <a16:creationId xmlns:a16="http://schemas.microsoft.com/office/drawing/2014/main" id="{86C157A0-A52B-F01C-B9A1-F78C7550FFC9}"/>
              </a:ext>
            </a:extLst>
          </p:cNvPr>
          <p:cNvSpPr>
            <a:spLocks noGrp="1"/>
          </p:cNvSpPr>
          <p:nvPr>
            <p:ph sz="half" idx="20" hasCustomPrompt="1"/>
          </p:nvPr>
        </p:nvSpPr>
        <p:spPr>
          <a:xfrm>
            <a:off x="417115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0" name="Content Placeholder 3">
            <a:extLst>
              <a:ext uri="{FF2B5EF4-FFF2-40B4-BE49-F238E27FC236}">
                <a16:creationId xmlns:a16="http://schemas.microsoft.com/office/drawing/2014/main" id="{EB2FD37D-0CF1-6D49-BA0F-3D3036155069}"/>
              </a:ext>
            </a:extLst>
          </p:cNvPr>
          <p:cNvSpPr>
            <a:spLocks noGrp="1"/>
          </p:cNvSpPr>
          <p:nvPr>
            <p:ph sz="half" idx="18" hasCustomPrompt="1"/>
          </p:nvPr>
        </p:nvSpPr>
        <p:spPr>
          <a:xfrm>
            <a:off x="4187791"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3" name="Content Placeholder 3">
            <a:extLst>
              <a:ext uri="{FF2B5EF4-FFF2-40B4-BE49-F238E27FC236}">
                <a16:creationId xmlns:a16="http://schemas.microsoft.com/office/drawing/2014/main" id="{2D5325FA-8C04-5567-5D54-DE704893CCD8}"/>
              </a:ext>
            </a:extLst>
          </p:cNvPr>
          <p:cNvSpPr>
            <a:spLocks noGrp="1"/>
          </p:cNvSpPr>
          <p:nvPr>
            <p:ph sz="half" idx="21" hasCustomPrompt="1"/>
          </p:nvPr>
        </p:nvSpPr>
        <p:spPr>
          <a:xfrm>
            <a:off x="799112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1" name="Content Placeholder 3">
            <a:extLst>
              <a:ext uri="{FF2B5EF4-FFF2-40B4-BE49-F238E27FC236}">
                <a16:creationId xmlns:a16="http://schemas.microsoft.com/office/drawing/2014/main" id="{3BDB63FE-EBE3-D34B-D90D-AC24A292FB5D}"/>
              </a:ext>
            </a:extLst>
          </p:cNvPr>
          <p:cNvSpPr>
            <a:spLocks noGrp="1"/>
          </p:cNvSpPr>
          <p:nvPr>
            <p:ph sz="half" idx="19" hasCustomPrompt="1"/>
          </p:nvPr>
        </p:nvSpPr>
        <p:spPr>
          <a:xfrm>
            <a:off x="8016307"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Tree>
    <p:extLst>
      <p:ext uri="{BB962C8B-B14F-4D97-AF65-F5344CB8AC3E}">
        <p14:creationId xmlns:p14="http://schemas.microsoft.com/office/powerpoint/2010/main" val="2112027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tsikko+ingressi+otsikko_teksti x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1" y="1949600"/>
            <a:ext cx="7755048"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Tree>
    <p:extLst>
      <p:ext uri="{BB962C8B-B14F-4D97-AF65-F5344CB8AC3E}">
        <p14:creationId xmlns:p14="http://schemas.microsoft.com/office/powerpoint/2010/main" val="383748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teksti+kuva 1">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Tree>
    <p:extLst>
      <p:ext uri="{BB962C8B-B14F-4D97-AF65-F5344CB8AC3E}">
        <p14:creationId xmlns:p14="http://schemas.microsoft.com/office/powerpoint/2010/main" val="25098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Ingressi+teksti+kuv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3745282"/>
            <a:ext cx="5157787" cy="2506539"/>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Pääkaupunkiseudusta</a:t>
            </a:r>
            <a:r>
              <a:rPr lang="en-GB"/>
              <a:t> </a:t>
            </a:r>
            <a:r>
              <a:rPr lang="en-GB" err="1"/>
              <a:t>maailman</a:t>
            </a:r>
            <a:r>
              <a:rPr lang="en-GB"/>
              <a:t> </a:t>
            </a:r>
            <a:r>
              <a:rPr lang="en-GB" err="1"/>
              <a:t>kestävin</a:t>
            </a:r>
            <a:r>
              <a:rPr lang="en-GB"/>
              <a:t> </a:t>
            </a:r>
            <a:r>
              <a:rPr lang="en-GB" err="1"/>
              <a:t>kaupunkiseutu</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pic>
        <p:nvPicPr>
          <p:cNvPr id="2" name="Picture 1">
            <a:extLst>
              <a:ext uri="{FF2B5EF4-FFF2-40B4-BE49-F238E27FC236}">
                <a16:creationId xmlns:a16="http://schemas.microsoft.com/office/drawing/2014/main" id="{7090DC33-BA7A-4AEE-C988-5F76D40860D6}"/>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7"/>
            <a:ext cx="5157787" cy="17266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lvl="0"/>
            <a:r>
              <a:rPr lang="en-GB" err="1"/>
              <a:t>Ingressi</a:t>
            </a:r>
            <a:r>
              <a:rPr lang="en-GB"/>
              <a:t> - </a:t>
            </a:r>
            <a:r>
              <a:rPr lang="en-GB" err="1"/>
              <a:t>Julkinen</a:t>
            </a:r>
            <a:r>
              <a:rPr lang="en-GB"/>
              <a:t> </a:t>
            </a:r>
            <a:r>
              <a:rPr lang="en-GB" err="1"/>
              <a:t>ympäristöalan</a:t>
            </a:r>
            <a:r>
              <a:rPr lang="en-GB"/>
              <a:t> </a:t>
            </a:r>
            <a:r>
              <a:rPr lang="en-GB" err="1"/>
              <a:t>toimija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48172"/>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44352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38FCA-5B70-2910-2969-CAEAEB9B8146}"/>
              </a:ext>
            </a:extLst>
          </p:cNvPr>
          <p:cNvSpPr>
            <a:spLocks noGrp="1"/>
          </p:cNvSpPr>
          <p:nvPr>
            <p:ph type="title"/>
          </p:nvPr>
        </p:nvSpPr>
        <p:spPr>
          <a:xfrm>
            <a:off x="351182" y="599681"/>
            <a:ext cx="10515600" cy="809668"/>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74D3F86-01FD-F07D-50EA-EDD0C9F26D96}"/>
              </a:ext>
            </a:extLst>
          </p:cNvPr>
          <p:cNvSpPr>
            <a:spLocks noGrp="1"/>
          </p:cNvSpPr>
          <p:nvPr>
            <p:ph type="body" idx="1"/>
          </p:nvPr>
        </p:nvSpPr>
        <p:spPr>
          <a:xfrm>
            <a:off x="351182" y="1825625"/>
            <a:ext cx="10515600"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9" name="Picture 8">
            <a:extLst>
              <a:ext uri="{FF2B5EF4-FFF2-40B4-BE49-F238E27FC236}">
                <a16:creationId xmlns:a16="http://schemas.microsoft.com/office/drawing/2014/main" id="{786E443A-1AEA-B25A-2A31-780F358267C5}"/>
              </a:ext>
            </a:extLst>
          </p:cNvPr>
          <p:cNvPicPr>
            <a:picLocks noChangeAspect="1"/>
          </p:cNvPicPr>
          <p:nvPr userDrawn="1"/>
        </p:nvPicPr>
        <p:blipFill>
          <a:blip r:embed="rId33"/>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983384962"/>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83" r:id="rId3"/>
    <p:sldLayoutId id="2147483662" r:id="rId4"/>
    <p:sldLayoutId id="2147483686" r:id="rId5"/>
    <p:sldLayoutId id="2147483668" r:id="rId6"/>
    <p:sldLayoutId id="2147483664" r:id="rId7"/>
    <p:sldLayoutId id="2147483661" r:id="rId8"/>
    <p:sldLayoutId id="2147483677" r:id="rId9"/>
    <p:sldLayoutId id="2147483669" r:id="rId10"/>
    <p:sldLayoutId id="2147483663" r:id="rId11"/>
    <p:sldLayoutId id="2147483685" r:id="rId12"/>
    <p:sldLayoutId id="2147483689" r:id="rId13"/>
    <p:sldLayoutId id="2147483679" r:id="rId14"/>
    <p:sldLayoutId id="2147483684" r:id="rId15"/>
    <p:sldLayoutId id="2147483680" r:id="rId16"/>
    <p:sldLayoutId id="2147483678" r:id="rId17"/>
    <p:sldLayoutId id="2147483665" r:id="rId18"/>
    <p:sldLayoutId id="2147483673" r:id="rId19"/>
    <p:sldLayoutId id="2147483666" r:id="rId20"/>
    <p:sldLayoutId id="2147483667" r:id="rId21"/>
    <p:sldLayoutId id="2147483671" r:id="rId22"/>
    <p:sldLayoutId id="2147483670" r:id="rId23"/>
    <p:sldLayoutId id="2147483672" r:id="rId24"/>
    <p:sldLayoutId id="2147483682" r:id="rId25"/>
    <p:sldLayoutId id="2147483681" r:id="rId26"/>
    <p:sldLayoutId id="2147483674" r:id="rId27"/>
    <p:sldLayoutId id="2147483676" r:id="rId28"/>
    <p:sldLayoutId id="2147483688" r:id="rId29"/>
    <p:sldLayoutId id="2147483675" r:id="rId30"/>
    <p:sldLayoutId id="2147483687" r:id="rId31"/>
  </p:sldLayoutIdLst>
  <p:txStyles>
    <p:title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p:titleStyle>
    <p:bodyStyle>
      <a:lvl1pPr marL="0" indent="0" algn="l" defTabSz="914400" rtl="0" eaLnBrk="1" latinLnBrk="0" hangingPunct="1">
        <a:lnSpc>
          <a:spcPct val="90000"/>
        </a:lnSpc>
        <a:spcBef>
          <a:spcPts val="10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Tx/>
        <a:buNone/>
        <a:defRPr sz="2000" kern="1200">
          <a:solidFill>
            <a:srgbClr val="2C2A29"/>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black">
          <a:xfrm>
            <a:off x="302400" y="6142177"/>
            <a:ext cx="866426" cy="472586"/>
          </a:xfrm>
          <a:prstGeom prst="rect">
            <a:avLst/>
          </a:prstGeom>
        </p:spPr>
      </p:pic>
      <p:sp>
        <p:nvSpPr>
          <p:cNvPr id="13" name="Slide Number Placeholder 5">
            <a:extLst>
              <a:ext uri="{FF2B5EF4-FFF2-40B4-BE49-F238E27FC236}">
                <a16:creationId xmlns:a16="http://schemas.microsoft.com/office/drawing/2014/main" id="{45099E1D-0B09-4B35-A117-62BE2A8A1ED1}"/>
              </a:ext>
            </a:extLst>
          </p:cNvPr>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2"/>
                </a:solidFill>
              </a:defRPr>
            </a:lvl1pPr>
          </a:lstStyle>
          <a:p>
            <a:fld id="{B2A00DE5-8910-4A09-9EF4-AEEB76902EFA}" type="slidenum">
              <a:rPr lang="fi-FI" smtClean="0"/>
              <a:pPr/>
              <a:t>‹#›</a:t>
            </a:fld>
            <a:endParaRPr lang="fi-FI"/>
          </a:p>
        </p:txBody>
      </p:sp>
      <p:sp>
        <p:nvSpPr>
          <p:cNvPr id="12" name="Footer Placeholder 4">
            <a:extLst>
              <a:ext uri="{FF2B5EF4-FFF2-40B4-BE49-F238E27FC236}">
                <a16:creationId xmlns:a16="http://schemas.microsoft.com/office/drawing/2014/main" id="{95793873-54C5-4D86-8160-5B0A9D2D2932}"/>
              </a:ext>
            </a:extLst>
          </p:cNvPr>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2"/>
                </a:solidFill>
              </a:defRPr>
            </a:lvl1pPr>
          </a:lstStyle>
          <a:p>
            <a:endParaRPr lang="fi-FI"/>
          </a:p>
        </p:txBody>
      </p:sp>
      <p:sp>
        <p:nvSpPr>
          <p:cNvPr id="11" name="Date Placeholder 3">
            <a:extLst>
              <a:ext uri="{FF2B5EF4-FFF2-40B4-BE49-F238E27FC236}">
                <a16:creationId xmlns:a16="http://schemas.microsoft.com/office/drawing/2014/main" id="{90E10B24-F37C-477F-BEBA-9207A308CEDA}"/>
              </a:ext>
            </a:extLst>
          </p:cNvPr>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2"/>
                </a:solidFill>
              </a:defRPr>
            </a:lvl1pPr>
          </a:lstStyle>
          <a:p>
            <a:fld id="{AA4DFD03-ACC5-4DE8-AB64-A9CD00098E11}" type="datetime1">
              <a:rPr lang="fi-FI" smtClean="0"/>
              <a:pPr/>
              <a:t>15.8.2025</a:t>
            </a:fld>
            <a:endParaRPr lang="fi-FI"/>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	</a:t>
            </a:r>
            <a:endParaRPr lang="en-US"/>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a:t>Muokkaa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197175503"/>
      </p:ext>
    </p:extLst>
  </p:cSld>
  <p:clrMap bg1="lt1" tx1="dk1" bg2="lt2" tx2="dk2" accent1="accent1" accent2="accent2" accent3="accent3" accent4="accent4" accent5="accent5" accent6="accent6" hlink="hlink" folHlink="folHlink"/>
  <p:sldLayoutIdLst>
    <p:sldLayoutId id="2147483738" r:id="rId1"/>
    <p:sldLayoutId id="2147483740" r:id="rId2"/>
  </p:sldLayoutIdLst>
  <p:hf hd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E7A89E-91A7-AA56-A65D-0D782657E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A6DA561-EECF-8066-04F2-E0603CF59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795A00-C079-CFF8-1AA9-C2E8E9512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C75B-A7E6-414B-BA2F-2976C654394F}" type="datetimeFigureOut">
              <a:rPr lang="fi-FI" smtClean="0"/>
              <a:t>15.8.2025</a:t>
            </a:fld>
            <a:endParaRPr lang="fi-FI"/>
          </a:p>
        </p:txBody>
      </p:sp>
      <p:sp>
        <p:nvSpPr>
          <p:cNvPr id="5" name="Alatunnisteen paikkamerkki 4">
            <a:extLst>
              <a:ext uri="{FF2B5EF4-FFF2-40B4-BE49-F238E27FC236}">
                <a16:creationId xmlns:a16="http://schemas.microsoft.com/office/drawing/2014/main" id="{C8CA8CAA-8A13-FC21-6D2E-569DD5C1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9750DE-7F01-FDFF-1267-3F4D4DFFC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D1E-9788-4493-80D6-A254B5DC13AB}" type="slidenum">
              <a:rPr lang="fi-FI" smtClean="0"/>
              <a:t>‹#›</a:t>
            </a:fld>
            <a:endParaRPr lang="fi-FI"/>
          </a:p>
        </p:txBody>
      </p:sp>
    </p:spTree>
    <p:extLst>
      <p:ext uri="{BB962C8B-B14F-4D97-AF65-F5344CB8AC3E}">
        <p14:creationId xmlns:p14="http://schemas.microsoft.com/office/powerpoint/2010/main" val="28869717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A63869-12D1-1070-B545-13EBAAB31D65}"/>
              </a:ext>
            </a:extLst>
          </p:cNvPr>
          <p:cNvSpPr>
            <a:spLocks noGrp="1"/>
          </p:cNvSpPr>
          <p:nvPr>
            <p:ph type="title"/>
          </p:nvPr>
        </p:nvSpPr>
        <p:spPr/>
        <p:txBody>
          <a:bodyPr/>
          <a:lstStyle/>
          <a:p>
            <a:r>
              <a:rPr lang="fi-FI" sz="2800" dirty="0"/>
              <a:t>HSY:n kvartaaliraportti 1-6/2025 omistajaohjaukselle</a:t>
            </a:r>
          </a:p>
        </p:txBody>
      </p:sp>
      <p:sp>
        <p:nvSpPr>
          <p:cNvPr id="3" name="Sisällön paikkamerkki 2">
            <a:extLst>
              <a:ext uri="{FF2B5EF4-FFF2-40B4-BE49-F238E27FC236}">
                <a16:creationId xmlns:a16="http://schemas.microsoft.com/office/drawing/2014/main" id="{4D280FE9-EFBE-56D7-2000-2373C3ED1014}"/>
              </a:ext>
            </a:extLst>
          </p:cNvPr>
          <p:cNvSpPr>
            <a:spLocks noGrp="1"/>
          </p:cNvSpPr>
          <p:nvPr>
            <p:ph sz="half" idx="2"/>
          </p:nvPr>
        </p:nvSpPr>
        <p:spPr/>
        <p:txBody>
          <a:bodyPr/>
          <a:lstStyle/>
          <a:p>
            <a:r>
              <a:rPr lang="fi-FI"/>
              <a:t>15.8.2025 </a:t>
            </a:r>
            <a:endParaRPr lang="fi-FI" dirty="0"/>
          </a:p>
        </p:txBody>
      </p:sp>
      <p:sp>
        <p:nvSpPr>
          <p:cNvPr id="4" name="Kuvan paikkamerkki 3">
            <a:extLst>
              <a:ext uri="{FF2B5EF4-FFF2-40B4-BE49-F238E27FC236}">
                <a16:creationId xmlns:a16="http://schemas.microsoft.com/office/drawing/2014/main" id="{A7F3D8EA-84BF-184A-8574-A93258EC2709}"/>
              </a:ext>
            </a:extLst>
          </p:cNvPr>
          <p:cNvSpPr>
            <a:spLocks noGrp="1"/>
          </p:cNvSpPr>
          <p:nvPr>
            <p:ph type="pic" sz="quarter" idx="14"/>
          </p:nvPr>
        </p:nvSpPr>
        <p:spPr/>
        <p:txBody>
          <a:bodyPr/>
          <a:lstStyle/>
          <a:p>
            <a:endParaRPr lang="fi-FI"/>
          </a:p>
        </p:txBody>
      </p:sp>
    </p:spTree>
    <p:extLst>
      <p:ext uri="{BB962C8B-B14F-4D97-AF65-F5344CB8AC3E}">
        <p14:creationId xmlns:p14="http://schemas.microsoft.com/office/powerpoint/2010/main" val="322787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D9C1-D9B7-932B-76CB-23B1A6CD0BE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0E395CD-B2A1-5E87-DA45-2F773B4B41F3}"/>
              </a:ext>
            </a:extLst>
          </p:cNvPr>
          <p:cNvSpPr>
            <a:spLocks noGrp="1"/>
          </p:cNvSpPr>
          <p:nvPr>
            <p:ph type="title"/>
          </p:nvPr>
        </p:nvSpPr>
        <p:spPr>
          <a:xfrm>
            <a:off x="418220" y="426535"/>
            <a:ext cx="10135841" cy="666990"/>
          </a:xfrm>
        </p:spPr>
        <p:txBody>
          <a:bodyPr vert="horz" lIns="91440" tIns="45720" rIns="91440" bIns="45720" rtlCol="0" anchor="t">
            <a:normAutofit fontScale="90000"/>
          </a:bodyPr>
          <a:lstStyle/>
          <a:p>
            <a:r>
              <a:rPr lang="fi-FI" sz="3100">
                <a:latin typeface="Source Sans Pro Semibold"/>
                <a:ea typeface="Source Sans Pro Semibold"/>
              </a:rPr>
              <a:t>Investoinnit</a:t>
            </a:r>
            <a:br>
              <a:rPr lang="fi-FI" sz="2400">
                <a:latin typeface="Source Sans Pro Semibold"/>
                <a:ea typeface="Source Sans Pro Semibold"/>
              </a:rPr>
            </a:br>
            <a:br>
              <a:rPr lang="fi-FI" sz="2400">
                <a:latin typeface="Source Sans Pro Semibold"/>
                <a:ea typeface="Source Sans Pro Semibold"/>
              </a:rPr>
            </a:br>
            <a:endParaRPr lang="fi-FI" sz="2400" b="0">
              <a:latin typeface="+mn-lt"/>
              <a:ea typeface="Source Sans Pro Semibold"/>
            </a:endParaRPr>
          </a:p>
        </p:txBody>
      </p:sp>
      <p:sp>
        <p:nvSpPr>
          <p:cNvPr id="4" name="Tekstiruutu 3">
            <a:extLst>
              <a:ext uri="{FF2B5EF4-FFF2-40B4-BE49-F238E27FC236}">
                <a16:creationId xmlns:a16="http://schemas.microsoft.com/office/drawing/2014/main" id="{C8B2FC66-6292-9306-C15D-1CF8831AAAFF}"/>
              </a:ext>
            </a:extLst>
          </p:cNvPr>
          <p:cNvSpPr txBox="1"/>
          <p:nvPr/>
        </p:nvSpPr>
        <p:spPr>
          <a:xfrm>
            <a:off x="8779505" y="213376"/>
            <a:ext cx="787395" cy="369012"/>
          </a:xfrm>
          <a:prstGeom prst="rect">
            <a:avLst/>
          </a:prstGeom>
          <a:noFill/>
        </p:spPr>
        <p:txBody>
          <a:bodyPr wrap="none" rtlCol="0">
            <a:spAutoFit/>
          </a:bodyPr>
          <a:lstStyle/>
          <a:p>
            <a:r>
              <a:rPr lang="fi-FI"/>
              <a:t>Joona</a:t>
            </a:r>
          </a:p>
        </p:txBody>
      </p:sp>
      <p:sp>
        <p:nvSpPr>
          <p:cNvPr id="7" name="TextBox 6">
            <a:extLst>
              <a:ext uri="{FF2B5EF4-FFF2-40B4-BE49-F238E27FC236}">
                <a16:creationId xmlns:a16="http://schemas.microsoft.com/office/drawing/2014/main" id="{AB21CE41-DAEB-3962-5CB0-E1207605D79D}"/>
              </a:ext>
            </a:extLst>
          </p:cNvPr>
          <p:cNvSpPr txBox="1"/>
          <p:nvPr/>
        </p:nvSpPr>
        <p:spPr>
          <a:xfrm>
            <a:off x="351183" y="1522544"/>
            <a:ext cx="11284887" cy="923330"/>
          </a:xfrm>
          <a:prstGeom prst="rect">
            <a:avLst/>
          </a:prstGeom>
          <a:noFill/>
        </p:spPr>
        <p:txBody>
          <a:bodyPr wrap="square" lIns="91440" tIns="45720" rIns="91440" bIns="45720" rtlCol="0" anchor="t">
            <a:spAutoFit/>
          </a:bodyPr>
          <a:lstStyle/>
          <a:p>
            <a:r>
              <a:rPr lang="fi-FI" sz="1800">
                <a:solidFill>
                  <a:srgbClr val="000000"/>
                </a:solidFill>
                <a:latin typeface="Source Sans Pro"/>
                <a:ea typeface="Source Sans Pro"/>
              </a:rPr>
              <a:t>HSY:n investoinnit olivat 1-6/2025 18,1 milj. euroa yli 2024 vertailukauden. HSY:n </a:t>
            </a:r>
            <a:r>
              <a:rPr lang="fi-FI" sz="1800">
                <a:ea typeface="+mn-lt"/>
                <a:cs typeface="+mn-lt"/>
              </a:rPr>
              <a:t>Investointien odotetaan ylittävän talousarvion 19,6 milj. eurolla pääosin vesihuollon kasvavien saneerausinvestointien vuoksi, mutta investointien ajoitukseen voi sisältyä epävarmuutta. </a:t>
            </a:r>
            <a:endParaRPr lang="fi-FI" sz="1800">
              <a:latin typeface="Source Sans Pro"/>
              <a:ea typeface="Source Sans Pro"/>
            </a:endParaRPr>
          </a:p>
        </p:txBody>
      </p:sp>
      <p:pic>
        <p:nvPicPr>
          <p:cNvPr id="3" name="Picture 2">
            <a:extLst>
              <a:ext uri="{FF2B5EF4-FFF2-40B4-BE49-F238E27FC236}">
                <a16:creationId xmlns:a16="http://schemas.microsoft.com/office/drawing/2014/main" id="{83B95FED-C657-3D6D-E710-532EBE8A9838}"/>
              </a:ext>
            </a:extLst>
          </p:cNvPr>
          <p:cNvPicPr>
            <a:picLocks noChangeAspect="1"/>
          </p:cNvPicPr>
          <p:nvPr/>
        </p:nvPicPr>
        <p:blipFill>
          <a:blip r:embed="rId3"/>
          <a:stretch>
            <a:fillRect/>
          </a:stretch>
        </p:blipFill>
        <p:spPr>
          <a:xfrm>
            <a:off x="509002" y="3154231"/>
            <a:ext cx="11173995" cy="2181225"/>
          </a:xfrm>
          <a:prstGeom prst="rect">
            <a:avLst/>
          </a:prstGeom>
        </p:spPr>
      </p:pic>
    </p:spTree>
    <p:extLst>
      <p:ext uri="{BB962C8B-B14F-4D97-AF65-F5344CB8AC3E}">
        <p14:creationId xmlns:p14="http://schemas.microsoft.com/office/powerpoint/2010/main" val="119317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1F2E8-BDF5-6BDA-1B00-42488C89E1B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191C559-22A3-1B20-A816-F6845E7A5C0B}"/>
              </a:ext>
            </a:extLst>
          </p:cNvPr>
          <p:cNvSpPr>
            <a:spLocks noGrp="1"/>
          </p:cNvSpPr>
          <p:nvPr>
            <p:ph type="title" idx="4294967295"/>
          </p:nvPr>
        </p:nvSpPr>
        <p:spPr>
          <a:xfrm>
            <a:off x="466782" y="460528"/>
            <a:ext cx="11049226" cy="523265"/>
          </a:xfrm>
        </p:spPr>
        <p:txBody>
          <a:bodyPr>
            <a:normAutofit/>
          </a:bodyPr>
          <a:lstStyle/>
          <a:p>
            <a:r>
              <a:rPr lang="fi-FI" sz="2800"/>
              <a:t>HSY:N TASE – 30.6.2025</a:t>
            </a:r>
            <a:endParaRPr lang="fi-FI" sz="3200">
              <a:latin typeface="Source Sans Pro Semibold" panose="020B0603030403020204" pitchFamily="34" charset="0"/>
              <a:ea typeface="Source Sans Pro Semibold" panose="020B0603030403020204" pitchFamily="34" charset="0"/>
            </a:endParaRPr>
          </a:p>
        </p:txBody>
      </p:sp>
      <p:sp>
        <p:nvSpPr>
          <p:cNvPr id="3" name="Tekstiruutu 2">
            <a:extLst>
              <a:ext uri="{FF2B5EF4-FFF2-40B4-BE49-F238E27FC236}">
                <a16:creationId xmlns:a16="http://schemas.microsoft.com/office/drawing/2014/main" id="{9856582C-3DF1-9A68-6861-5AB69B5DEFCC}"/>
              </a:ext>
            </a:extLst>
          </p:cNvPr>
          <p:cNvSpPr txBox="1"/>
          <p:nvPr/>
        </p:nvSpPr>
        <p:spPr>
          <a:xfrm>
            <a:off x="9697251" y="0"/>
            <a:ext cx="787395" cy="369012"/>
          </a:xfrm>
          <a:prstGeom prst="rect">
            <a:avLst/>
          </a:prstGeom>
          <a:noFill/>
        </p:spPr>
        <p:txBody>
          <a:bodyPr wrap="none" rtlCol="0">
            <a:spAutoFit/>
          </a:bodyPr>
          <a:lstStyle/>
          <a:p>
            <a:r>
              <a:rPr lang="fi-FI"/>
              <a:t>Joona</a:t>
            </a:r>
          </a:p>
        </p:txBody>
      </p:sp>
      <p:sp>
        <p:nvSpPr>
          <p:cNvPr id="9" name="TextBox 8">
            <a:extLst>
              <a:ext uri="{FF2B5EF4-FFF2-40B4-BE49-F238E27FC236}">
                <a16:creationId xmlns:a16="http://schemas.microsoft.com/office/drawing/2014/main" id="{882B2681-60C0-2A37-A906-8280B80EC3A6}"/>
              </a:ext>
            </a:extLst>
          </p:cNvPr>
          <p:cNvSpPr txBox="1"/>
          <p:nvPr/>
        </p:nvSpPr>
        <p:spPr>
          <a:xfrm>
            <a:off x="466782" y="983794"/>
            <a:ext cx="10129934" cy="707886"/>
          </a:xfrm>
          <a:prstGeom prst="rect">
            <a:avLst/>
          </a:prstGeom>
          <a:noFill/>
        </p:spPr>
        <p:txBody>
          <a:bodyPr wrap="square" rtlCol="0">
            <a:spAutoFit/>
          </a:bodyPr>
          <a:lstStyle/>
          <a:p>
            <a:r>
              <a:rPr lang="fi-FI" sz="2000"/>
              <a:t>Vieraan pääoman määrä pieneni, kassatilanne oli edelleen vahva ja omavaraisuusaste koheni 0,1 %-yksikköä vuoden 2024 tilinpäätöksestä ja oli 26,9 %.</a:t>
            </a:r>
            <a:endParaRPr lang="fi-FI" sz="1800"/>
          </a:p>
        </p:txBody>
      </p:sp>
      <p:pic>
        <p:nvPicPr>
          <p:cNvPr id="5" name="Picture 4">
            <a:extLst>
              <a:ext uri="{FF2B5EF4-FFF2-40B4-BE49-F238E27FC236}">
                <a16:creationId xmlns:a16="http://schemas.microsoft.com/office/drawing/2014/main" id="{6DA9B374-15F4-F82E-A52B-380BEBD883CC}"/>
              </a:ext>
            </a:extLst>
          </p:cNvPr>
          <p:cNvPicPr>
            <a:picLocks noChangeAspect="1"/>
          </p:cNvPicPr>
          <p:nvPr/>
        </p:nvPicPr>
        <p:blipFill>
          <a:blip r:embed="rId3"/>
          <a:stretch>
            <a:fillRect/>
          </a:stretch>
        </p:blipFill>
        <p:spPr>
          <a:xfrm>
            <a:off x="1729197" y="1783197"/>
            <a:ext cx="8733606" cy="4824555"/>
          </a:xfrm>
          <a:prstGeom prst="rect">
            <a:avLst/>
          </a:prstGeom>
        </p:spPr>
      </p:pic>
    </p:spTree>
    <p:extLst>
      <p:ext uri="{BB962C8B-B14F-4D97-AF65-F5344CB8AC3E}">
        <p14:creationId xmlns:p14="http://schemas.microsoft.com/office/powerpoint/2010/main" val="373337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1837-3169-E41D-2B62-FE445519FBF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38DF898-9C89-213D-8D74-2593E5BEC125}"/>
              </a:ext>
            </a:extLst>
          </p:cNvPr>
          <p:cNvSpPr>
            <a:spLocks noGrp="1"/>
          </p:cNvSpPr>
          <p:nvPr>
            <p:ph type="title"/>
          </p:nvPr>
        </p:nvSpPr>
        <p:spPr>
          <a:xfrm>
            <a:off x="351182" y="443620"/>
            <a:ext cx="10956596" cy="707886"/>
          </a:xfrm>
        </p:spPr>
        <p:txBody>
          <a:bodyPr>
            <a:normAutofit fontScale="90000"/>
          </a:bodyPr>
          <a:lstStyle/>
          <a:p>
            <a:r>
              <a:rPr lang="fi-FI" sz="3100" b="1">
                <a:latin typeface="Source Sans Pro Semibold"/>
                <a:ea typeface="Source Sans Pro Semibold"/>
              </a:rPr>
              <a:t>Tunnuslukujen seuranta</a:t>
            </a:r>
            <a:br>
              <a:rPr lang="fi-FI" sz="2400" b="1"/>
            </a:br>
            <a:endParaRPr lang="fi-FI" sz="2400" b="1"/>
          </a:p>
        </p:txBody>
      </p:sp>
      <p:graphicFrame>
        <p:nvGraphicFramePr>
          <p:cNvPr id="14" name="Taulukko 13">
            <a:extLst>
              <a:ext uri="{FF2B5EF4-FFF2-40B4-BE49-F238E27FC236}">
                <a16:creationId xmlns:a16="http://schemas.microsoft.com/office/drawing/2014/main" id="{81FC455B-3F59-8964-5473-E5653FD87132}"/>
              </a:ext>
            </a:extLst>
          </p:cNvPr>
          <p:cNvGraphicFramePr>
            <a:graphicFrameLocks noGrp="1"/>
          </p:cNvGraphicFramePr>
          <p:nvPr/>
        </p:nvGraphicFramePr>
        <p:xfrm>
          <a:off x="443621" y="2430383"/>
          <a:ext cx="5142368" cy="3340124"/>
        </p:xfrm>
        <a:graphic>
          <a:graphicData uri="http://schemas.openxmlformats.org/drawingml/2006/table">
            <a:tbl>
              <a:tblPr firstRow="1" bandRow="1">
                <a:tableStyleId>{5C22544A-7EE6-4342-B048-85BDC9FD1C3A}</a:tableStyleId>
              </a:tblPr>
              <a:tblGrid>
                <a:gridCol w="1431022">
                  <a:extLst>
                    <a:ext uri="{9D8B030D-6E8A-4147-A177-3AD203B41FA5}">
                      <a16:colId xmlns:a16="http://schemas.microsoft.com/office/drawing/2014/main" val="3428768217"/>
                    </a:ext>
                  </a:extLst>
                </a:gridCol>
                <a:gridCol w="1093720">
                  <a:extLst>
                    <a:ext uri="{9D8B030D-6E8A-4147-A177-3AD203B41FA5}">
                      <a16:colId xmlns:a16="http://schemas.microsoft.com/office/drawing/2014/main" val="1056721808"/>
                    </a:ext>
                  </a:extLst>
                </a:gridCol>
                <a:gridCol w="1065608">
                  <a:extLst>
                    <a:ext uri="{9D8B030D-6E8A-4147-A177-3AD203B41FA5}">
                      <a16:colId xmlns:a16="http://schemas.microsoft.com/office/drawing/2014/main" val="104793360"/>
                    </a:ext>
                  </a:extLst>
                </a:gridCol>
                <a:gridCol w="1552018">
                  <a:extLst>
                    <a:ext uri="{9D8B030D-6E8A-4147-A177-3AD203B41FA5}">
                      <a16:colId xmlns:a16="http://schemas.microsoft.com/office/drawing/2014/main" val="4244546630"/>
                    </a:ext>
                  </a:extLst>
                </a:gridCol>
              </a:tblGrid>
              <a:tr h="4768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i-FI" sz="1400">
                          <a:solidFill>
                            <a:schemeClr val="tx1"/>
                          </a:solidFill>
                        </a:rPr>
                        <a:t>Sitovat erät</a:t>
                      </a: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TA 2025, euroa</a:t>
                      </a: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Tot. 1–6 /2025</a:t>
                      </a: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Ennuste 2025</a:t>
                      </a:r>
                    </a:p>
                  </a:txBody>
                  <a:tcPr/>
                </a:tc>
                <a:extLst>
                  <a:ext uri="{0D108BD9-81ED-4DB2-BD59-A6C34878D82A}">
                    <a16:rowId xmlns:a16="http://schemas.microsoft.com/office/drawing/2014/main" val="3436704912"/>
                  </a:ext>
                </a:extLst>
              </a:tr>
              <a:tr h="8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investointimenot (netto)</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20 640 000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fi-FI" sz="1400" b="0" u="none" strike="noStrike" kern="1200" cap="none" spc="0" normalizeH="0" baseline="0" noProof="0">
                          <a:ln>
                            <a:noFill/>
                          </a:ln>
                          <a:solidFill>
                            <a:srgbClr val="FF0000"/>
                          </a:solidFill>
                          <a:effectLst/>
                          <a:uLnTx/>
                          <a:uFillTx/>
                        </a:rPr>
                        <a:t> </a:t>
                      </a:r>
                      <a:r>
                        <a:rPr lang="fi-FI" sz="1400" b="1" u="none" strike="noStrike" kern="1200" cap="none" spc="0" normalizeH="0" baseline="0" noProof="0">
                          <a:ln>
                            <a:noFill/>
                          </a:ln>
                          <a:solidFill>
                            <a:schemeClr val="tx1"/>
                          </a:solidFill>
                          <a:effectLst/>
                          <a:uLnTx/>
                          <a:uFillTx/>
                        </a:rPr>
                        <a:t>6 940 000</a:t>
                      </a:r>
                      <a:endParaRPr kumimoji="0" lang="fi-FI" sz="1400" b="1" i="0" u="none" strike="noStrike" kern="1200" cap="none" spc="0" normalizeH="0" baseline="0" noProof="0">
                        <a:ln>
                          <a:noFill/>
                        </a:ln>
                        <a:solidFill>
                          <a:schemeClr val="tx1"/>
                        </a:solidFill>
                        <a:effectLst/>
                        <a:uLnTx/>
                        <a:uFillTx/>
                        <a:latin typeface="Calibri" panose="020F0502020204030204"/>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spc="0" normalizeH="0" baseline="0" noProof="0">
                          <a:ln>
                            <a:noFill/>
                          </a:ln>
                          <a:solidFill>
                            <a:schemeClr val="tx1"/>
                          </a:solidFill>
                          <a:effectLst/>
                          <a:uLnTx/>
                          <a:uFillTx/>
                        </a:rPr>
                        <a:t>19 999 000</a:t>
                      </a: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3134469143"/>
                  </a:ext>
                </a:extLst>
              </a:tr>
              <a:tr h="5879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toimintamenot</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94 557 000</a:t>
                      </a:r>
                    </a:p>
                    <a:p>
                      <a:pPr algn="ctr"/>
                      <a:endParaRPr lang="fi-FI" sz="1400">
                        <a:solidFill>
                          <a:srgbClr val="FF0000"/>
                        </a:solidFil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fi-FI" sz="1400" b="1" kern="1200">
                          <a:solidFill>
                            <a:schemeClr val="tx1"/>
                          </a:solidFill>
                        </a:rPr>
                        <a:t>44 066 000</a:t>
                      </a:r>
                      <a:endParaRPr lang="fi-FI" sz="1400" b="1" kern="1200">
                        <a:solidFill>
                          <a:schemeClr val="tx1"/>
                        </a:solidFill>
                        <a:latin typeface="Calibri" panose="020F0502020204030204"/>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kumimoji="0" lang="fi-FI" sz="1400" b="0" u="none" strike="noStrike" kern="1200" cap="none" spc="0" normalizeH="0" baseline="0" noProof="0">
                          <a:ln>
                            <a:noFill/>
                          </a:ln>
                          <a:solidFill>
                            <a:schemeClr val="tx1"/>
                          </a:solidFill>
                          <a:effectLst/>
                          <a:uLnTx/>
                          <a:uFillTx/>
                        </a:rPr>
                        <a:t>95 418 000</a:t>
                      </a:r>
                    </a:p>
                    <a:p>
                      <a:pPr marL="0" marR="0" lvl="0" indent="0" algn="ctr" rtl="0" eaLnBrk="1" fontAlgn="auto" latinLnBrk="0" hangingPunct="1">
                        <a:lnSpc>
                          <a:spcPct val="100000"/>
                        </a:lnSpc>
                        <a:spcBef>
                          <a:spcPts val="0"/>
                        </a:spcBef>
                        <a:spcAft>
                          <a:spcPts val="0"/>
                        </a:spcAft>
                        <a:buClrTx/>
                        <a:buSzTx/>
                        <a:buFontTx/>
                        <a:buNone/>
                      </a:pP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4013048372"/>
                  </a:ext>
                </a:extLst>
              </a:tr>
              <a:tr h="823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Investointimenot (netto)</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183 475 000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a:lnSpc>
                          <a:spcPct val="100000"/>
                        </a:lnSpc>
                        <a:spcBef>
                          <a:spcPts val="0"/>
                        </a:spcBef>
                        <a:spcAft>
                          <a:spcPts val="0"/>
                        </a:spcAft>
                        <a:buNone/>
                      </a:pPr>
                      <a:r>
                        <a:rPr lang="fi-FI" sz="1400" b="0" u="none" strike="noStrike" kern="1200" cap="none" spc="0" normalizeH="0" baseline="0" noProof="0">
                          <a:ln>
                            <a:noFill/>
                          </a:ln>
                          <a:solidFill>
                            <a:srgbClr val="FF0000"/>
                          </a:solidFill>
                          <a:effectLst/>
                          <a:uLnTx/>
                          <a:uFillTx/>
                        </a:rPr>
                        <a:t> </a:t>
                      </a:r>
                      <a:r>
                        <a:rPr lang="fi-FI" sz="1400" b="1" u="none" strike="noStrike" kern="1200" cap="none" spc="0" normalizeH="0" baseline="0" noProof="0">
                          <a:ln>
                            <a:noFill/>
                          </a:ln>
                          <a:solidFill>
                            <a:schemeClr val="tx1"/>
                          </a:solidFill>
                          <a:effectLst/>
                          <a:uLnTx/>
                          <a:uFillTx/>
                        </a:rPr>
                        <a:t>79 051 000</a:t>
                      </a:r>
                      <a:endParaRPr kumimoji="0" lang="fi-FI" b="1">
                        <a:solidFill>
                          <a:schemeClr val="tx1"/>
                        </a:solidFil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spc="0" normalizeH="0" baseline="0" noProof="0">
                          <a:ln>
                            <a:noFill/>
                          </a:ln>
                          <a:solidFill>
                            <a:schemeClr val="tx1"/>
                          </a:solidFill>
                          <a:effectLst/>
                          <a:uLnTx/>
                          <a:uFillTx/>
                        </a:rPr>
                        <a:t>204 237 000</a:t>
                      </a: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2396922055"/>
                  </a:ext>
                </a:extLst>
              </a:tr>
              <a:tr h="58790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toimintamenot</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115 721 000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a:lnSpc>
                          <a:spcPct val="100000"/>
                        </a:lnSpc>
                        <a:spcBef>
                          <a:spcPts val="0"/>
                        </a:spcBef>
                        <a:spcAft>
                          <a:spcPts val="0"/>
                        </a:spcAft>
                        <a:buClrTx/>
                        <a:buSzTx/>
                        <a:buFontTx/>
                        <a:buNone/>
                      </a:pPr>
                      <a:r>
                        <a:rPr lang="fi-FI" sz="1400" b="1" u="none" strike="noStrike" kern="1200" cap="none" spc="0" normalizeH="0" baseline="0" noProof="0">
                          <a:ln>
                            <a:noFill/>
                          </a:ln>
                          <a:solidFill>
                            <a:schemeClr val="tx1"/>
                          </a:solidFill>
                          <a:effectLst/>
                          <a:uLnTx/>
                          <a:uFillTx/>
                        </a:rPr>
                        <a:t>59 142 000</a:t>
                      </a:r>
                      <a:endParaRPr lang="fi-FI" sz="1400" b="1">
                        <a:solidFill>
                          <a:schemeClr val="tx1"/>
                        </a:solidFil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spc="0" normalizeH="0" baseline="0" noProof="0">
                          <a:ln>
                            <a:noFill/>
                          </a:ln>
                          <a:solidFill>
                            <a:schemeClr val="tx1"/>
                          </a:solidFill>
                          <a:effectLst/>
                          <a:uLnTx/>
                          <a:uFillTx/>
                        </a:rPr>
                        <a:t>120 783 000</a:t>
                      </a:r>
                      <a:endParaRPr kumimoji="0" lang="fi-FI" sz="14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331351663"/>
                  </a:ext>
                </a:extLst>
              </a:tr>
            </a:tbl>
          </a:graphicData>
        </a:graphic>
      </p:graphicFrame>
      <p:sp>
        <p:nvSpPr>
          <p:cNvPr id="4" name="TextBox 3">
            <a:extLst>
              <a:ext uri="{FF2B5EF4-FFF2-40B4-BE49-F238E27FC236}">
                <a16:creationId xmlns:a16="http://schemas.microsoft.com/office/drawing/2014/main" id="{48E3DBCB-293D-5281-1093-E29DBED6F77A}"/>
              </a:ext>
            </a:extLst>
          </p:cNvPr>
          <p:cNvSpPr txBox="1"/>
          <p:nvPr/>
        </p:nvSpPr>
        <p:spPr>
          <a:xfrm>
            <a:off x="8931617" y="6028767"/>
            <a:ext cx="2828133" cy="646331"/>
          </a:xfrm>
          <a:prstGeom prst="rect">
            <a:avLst/>
          </a:prstGeom>
          <a:noFill/>
        </p:spPr>
        <p:txBody>
          <a:bodyPr wrap="square" lIns="91440" tIns="45720" rIns="91440" bIns="45720" rtlCol="0" anchor="t">
            <a:spAutoFit/>
          </a:bodyPr>
          <a:lstStyle/>
          <a:p>
            <a:r>
              <a:rPr lang="fi-FI" sz="1200"/>
              <a:t>*Toimintamenot/asukas esitetty vuoden 2021 rahassa ilman kertaluontoisia eriä; Lopullinen TTS 25-27 14.10. 2024, Hallitus</a:t>
            </a:r>
            <a:endParaRPr lang="fi-FI" sz="1200">
              <a:ea typeface="Source Sans Pro"/>
            </a:endParaRPr>
          </a:p>
        </p:txBody>
      </p:sp>
      <p:sp>
        <p:nvSpPr>
          <p:cNvPr id="5" name="Tekstiruutu 4">
            <a:extLst>
              <a:ext uri="{FF2B5EF4-FFF2-40B4-BE49-F238E27FC236}">
                <a16:creationId xmlns:a16="http://schemas.microsoft.com/office/drawing/2014/main" id="{7EAB8EF3-4DAF-20B0-8D1F-01FC16F8D768}"/>
              </a:ext>
            </a:extLst>
          </p:cNvPr>
          <p:cNvSpPr txBox="1"/>
          <p:nvPr/>
        </p:nvSpPr>
        <p:spPr>
          <a:xfrm>
            <a:off x="10089135" y="0"/>
            <a:ext cx="787395" cy="369012"/>
          </a:xfrm>
          <a:prstGeom prst="rect">
            <a:avLst/>
          </a:prstGeom>
          <a:noFill/>
        </p:spPr>
        <p:txBody>
          <a:bodyPr wrap="none" rtlCol="0">
            <a:spAutoFit/>
          </a:bodyPr>
          <a:lstStyle/>
          <a:p>
            <a:r>
              <a:rPr lang="fi-FI"/>
              <a:t>Joona</a:t>
            </a:r>
          </a:p>
        </p:txBody>
      </p:sp>
      <p:sp>
        <p:nvSpPr>
          <p:cNvPr id="7" name="TextBox 6">
            <a:extLst>
              <a:ext uri="{FF2B5EF4-FFF2-40B4-BE49-F238E27FC236}">
                <a16:creationId xmlns:a16="http://schemas.microsoft.com/office/drawing/2014/main" id="{13530FAE-CCF9-F990-47CA-0F856B0BEB65}"/>
              </a:ext>
            </a:extLst>
          </p:cNvPr>
          <p:cNvSpPr txBox="1"/>
          <p:nvPr/>
        </p:nvSpPr>
        <p:spPr>
          <a:xfrm>
            <a:off x="351182" y="1226114"/>
            <a:ext cx="11408568" cy="1015663"/>
          </a:xfrm>
          <a:prstGeom prst="rect">
            <a:avLst/>
          </a:prstGeom>
          <a:noFill/>
        </p:spPr>
        <p:txBody>
          <a:bodyPr wrap="square" lIns="91440" tIns="45720" rIns="91440" bIns="45720" rtlCol="0" anchor="t">
            <a:spAutoFit/>
          </a:bodyPr>
          <a:lstStyle/>
          <a:p>
            <a:r>
              <a:rPr lang="fi-FI" sz="2000"/>
              <a:t>Vesihuollossa ja jätehuollossa 2025 toimintakulujen ennustetaan nousevan hieman talousarvioon verrattuna. Vesihuollossa investointien ennustetaan ylittävän talousarvio 2025, jätehuollossa investointiennuste alittanee hieman talousarvion.</a:t>
            </a:r>
          </a:p>
        </p:txBody>
      </p:sp>
      <p:pic>
        <p:nvPicPr>
          <p:cNvPr id="6" name="Picture 5">
            <a:extLst>
              <a:ext uri="{FF2B5EF4-FFF2-40B4-BE49-F238E27FC236}">
                <a16:creationId xmlns:a16="http://schemas.microsoft.com/office/drawing/2014/main" id="{1F24E4D2-A567-22A5-DB43-3D2521B07DB9}"/>
              </a:ext>
            </a:extLst>
          </p:cNvPr>
          <p:cNvPicPr>
            <a:picLocks noChangeAspect="1"/>
          </p:cNvPicPr>
          <p:nvPr/>
        </p:nvPicPr>
        <p:blipFill>
          <a:blip r:embed="rId2"/>
          <a:stretch>
            <a:fillRect/>
          </a:stretch>
        </p:blipFill>
        <p:spPr>
          <a:xfrm>
            <a:off x="5724806" y="2430382"/>
            <a:ext cx="6034943" cy="3355224"/>
          </a:xfrm>
          <a:prstGeom prst="rect">
            <a:avLst/>
          </a:prstGeom>
        </p:spPr>
      </p:pic>
    </p:spTree>
    <p:extLst>
      <p:ext uri="{BB962C8B-B14F-4D97-AF65-F5344CB8AC3E}">
        <p14:creationId xmlns:p14="http://schemas.microsoft.com/office/powerpoint/2010/main" val="363261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E709F349-6153-DCE0-7F3F-B48786801E8D}"/>
              </a:ext>
            </a:extLst>
          </p:cNvPr>
          <p:cNvSpPr>
            <a:spLocks noGrp="1"/>
          </p:cNvSpPr>
          <p:nvPr>
            <p:ph sz="half" idx="2"/>
          </p:nvPr>
        </p:nvSpPr>
        <p:spPr>
          <a:xfrm>
            <a:off x="351186" y="1268735"/>
            <a:ext cx="11489632" cy="5222312"/>
          </a:xfrm>
        </p:spPr>
        <p:txBody>
          <a:bodyPr/>
          <a:lstStyle/>
          <a:p>
            <a:pPr marL="171450" indent="-171450">
              <a:buFont typeface="Arial" panose="020B0604020202020204" pitchFamily="34" charset="0"/>
              <a:buChar char="•"/>
            </a:pPr>
            <a:r>
              <a:rPr lang="fi-FI" sz="1300">
                <a:solidFill>
                  <a:schemeClr val="tx1"/>
                </a:solidFill>
                <a:latin typeface="Source Sans Pro"/>
                <a:ea typeface="Source Sans Pro"/>
              </a:rPr>
              <a:t>Keskeisten omistajaohjaustavoitteiden toteutuminen:</a:t>
            </a:r>
          </a:p>
          <a:p>
            <a:pPr marL="628650" lvl="1" indent="-171450">
              <a:buFont typeface="Arial" panose="020B0604020202020204" pitchFamily="34" charset="0"/>
              <a:buChar char="•"/>
            </a:pPr>
            <a:r>
              <a:rPr lang="fi-FI" sz="1300">
                <a:solidFill>
                  <a:schemeClr val="tx1"/>
                </a:solidFill>
                <a:latin typeface="Source Sans Pro"/>
                <a:ea typeface="Source Sans Pro"/>
              </a:rPr>
              <a:t>HSY:n strategisena päämääränä on kestävä talous, eli nettovelanoton nollaaminen strategiakauden aikana sekä tehokas ja taloudellinen toiminta. Kvartaalin ennusteen mukaan tavoite on saavutettavissa.</a:t>
            </a:r>
          </a:p>
          <a:p>
            <a:pPr marL="628650" lvl="1" indent="-171450">
              <a:buFont typeface="Arial" panose="020B0604020202020204" pitchFamily="34" charset="0"/>
              <a:buChar char="•"/>
            </a:pPr>
            <a:r>
              <a:rPr lang="fi-FI" sz="1300">
                <a:solidFill>
                  <a:schemeClr val="tx1"/>
                </a:solidFill>
                <a:latin typeface="Source Sans Pro"/>
                <a:ea typeface="Source Sans Pro"/>
              </a:rPr>
              <a:t>Toimintamenot/asukas –mittarin ennustetaan kehittyvän strategisen tavoitteen mukaisesti vuonna 2025.</a:t>
            </a:r>
          </a:p>
          <a:p>
            <a:pPr marL="628650" lvl="1" indent="-171450">
              <a:buFont typeface="Arial" panose="020B0604020202020204" pitchFamily="34" charset="0"/>
              <a:buChar char="•"/>
            </a:pPr>
            <a:r>
              <a:rPr lang="fi-FI" sz="1300">
                <a:solidFill>
                  <a:schemeClr val="tx1"/>
                </a:solidFill>
                <a:latin typeface="Source Sans Pro"/>
                <a:ea typeface="Source Sans Pro"/>
              </a:rPr>
              <a:t>Ennuste kierrätysasteeksi vuodelle 2025 on 45%, joten omistajaohjaustavoitteeseen 55% ei ennusteta pääsevän. Vuoden 2023 kierrätysaste oli 46%, ja 2024 lukema valmistuu syksyllä 2025. Kierrätysaste-mittari päivittyy yli vuoden viiveellä ulkoisten lähtötietojen aikataulusta johtuen.</a:t>
            </a:r>
          </a:p>
          <a:p>
            <a:pPr marL="628650" lvl="1" indent="-171450">
              <a:buFont typeface="Arial" panose="020B0604020202020204" pitchFamily="34" charset="0"/>
              <a:buChar char="•"/>
            </a:pPr>
            <a:r>
              <a:rPr lang="fi-FI" sz="1300">
                <a:solidFill>
                  <a:schemeClr val="tx1"/>
                </a:solidFill>
                <a:latin typeface="Source Sans Pro"/>
                <a:ea typeface="Source Sans Pro"/>
              </a:rPr>
              <a:t>HSY:n omassa toiminnassa ja ulkoisissa palveluissa syntyvien kasvihuonekaasupäästöjen ennustetaan laskevan tavoitteen mukaisesti. Nykyisellä kehityksellä HSY:n hiilineutraalius-ohjelman v. 2025 tavoitteet tullaan saavuttamaan huomioiden suunnitellut ja käynnistetyt päästövähennystoimet ja –projektit.</a:t>
            </a:r>
          </a:p>
          <a:p>
            <a:pPr marL="628650" lvl="1" indent="-171450">
              <a:buFont typeface="Arial" panose="020B0604020202020204" pitchFamily="34" charset="0"/>
              <a:buChar char="•"/>
            </a:pPr>
            <a:r>
              <a:rPr lang="fi-FI" sz="1300">
                <a:solidFill>
                  <a:schemeClr val="tx1"/>
                </a:solidFill>
                <a:latin typeface="Source Sans Pro"/>
                <a:ea typeface="Source Sans Pro"/>
              </a:rPr>
              <a:t>HSY:n asiakastyytyväisyyden ennustetaan pysyvän korkealla tasolla. </a:t>
            </a:r>
          </a:p>
          <a:p>
            <a:pPr lvl="1"/>
            <a:endParaRPr lang="fi-FI" sz="1300">
              <a:solidFill>
                <a:schemeClr val="tx1"/>
              </a:solidFill>
              <a:latin typeface="Source Sans Pro"/>
              <a:ea typeface="Source Sans Pro"/>
            </a:endParaRPr>
          </a:p>
          <a:p>
            <a:pPr marL="171450" indent="-171450">
              <a:buFont typeface="Arial" panose="020B0604020202020204" pitchFamily="34" charset="0"/>
              <a:buChar char="•"/>
            </a:pPr>
            <a:r>
              <a:rPr lang="fi-FI" sz="1300">
                <a:solidFill>
                  <a:schemeClr val="tx1"/>
                </a:solidFill>
                <a:latin typeface="Source Sans Pro"/>
                <a:ea typeface="Source Sans Pro"/>
              </a:rPr>
              <a:t>HSY:n taloudellinen tilanne </a:t>
            </a:r>
          </a:p>
          <a:p>
            <a:pPr marL="742950" lvl="1" indent="-285750">
              <a:buFont typeface="Arial" panose="020B0604020202020204" pitchFamily="34" charset="0"/>
              <a:buChar char="•"/>
              <a:tabLst>
                <a:tab pos="625475" algn="l"/>
              </a:tabLst>
            </a:pPr>
            <a:r>
              <a:rPr lang="fi-FI" sz="1300">
                <a:solidFill>
                  <a:schemeClr val="tx1"/>
                </a:solidFill>
                <a:latin typeface="Source Sans Pro"/>
                <a:ea typeface="Source Sans Pro"/>
              </a:rPr>
              <a:t>Kaudella 1-6/2025 toimintatuottoja kertyi 250,5 miljoonaa euroa. 2025 toimintatuottojen odotetaan olevan 5,8 miljoonaa euroa talousarviota vahvemmat.</a:t>
            </a:r>
            <a:endParaRPr lang="fi-FI">
              <a:solidFill>
                <a:schemeClr val="tx1"/>
              </a:solidFill>
              <a:highlight>
                <a:srgbClr val="FFFF00"/>
              </a:highlight>
              <a:latin typeface="Source Sans Pro"/>
              <a:ea typeface="Source Sans Pro"/>
            </a:endParaRPr>
          </a:p>
          <a:p>
            <a:pPr marL="742950" lvl="1" indent="-285750">
              <a:buFont typeface="Arial" panose="020B0604020202020204" pitchFamily="34" charset="0"/>
              <a:buChar char="•"/>
            </a:pPr>
            <a:r>
              <a:rPr lang="fi-FI" sz="1300">
                <a:solidFill>
                  <a:schemeClr val="tx1"/>
                </a:solidFill>
                <a:latin typeface="Source Sans Pro"/>
                <a:ea typeface="Source Sans Pro"/>
              </a:rPr>
              <a:t>Toimintakulut olivat tarkastelujaksolla 103,9 miljoonaa euroa. Vuoden 2025 toimintamenojen odotetaan olevan 5,9 miljoonaa euroa yli talousarvion. </a:t>
            </a:r>
            <a:endParaRPr lang="fi-FI">
              <a:solidFill>
                <a:schemeClr val="tx1"/>
              </a:solidFill>
              <a:highlight>
                <a:srgbClr val="FFFF00"/>
              </a:highlight>
              <a:latin typeface="Source Sans Pro"/>
              <a:ea typeface="Source Sans Pro"/>
            </a:endParaRPr>
          </a:p>
          <a:p>
            <a:pPr marL="742950" lvl="1" indent="-285750">
              <a:buFont typeface="Arial" panose="020B0604020202020204" pitchFamily="34" charset="0"/>
              <a:buChar char="•"/>
            </a:pPr>
            <a:r>
              <a:rPr lang="fi-FI" sz="1300">
                <a:solidFill>
                  <a:schemeClr val="tx1"/>
                </a:solidFill>
                <a:latin typeface="Source Sans Pro"/>
                <a:ea typeface="Source Sans Pro"/>
              </a:rPr>
              <a:t>Tammi-kesäkuun investoinnit olivat yhteensä 82,8 miljoonaa euroa.</a:t>
            </a:r>
            <a:r>
              <a:rPr lang="fi-FI" sz="1300">
                <a:solidFill>
                  <a:srgbClr val="FF0000"/>
                </a:solidFill>
                <a:latin typeface="Source Sans Pro"/>
                <a:ea typeface="Source Sans Pro"/>
              </a:rPr>
              <a:t> </a:t>
            </a:r>
            <a:r>
              <a:rPr lang="fi-FI" sz="1300">
                <a:solidFill>
                  <a:schemeClr val="tx1"/>
                </a:solidFill>
                <a:latin typeface="Source Sans Pro"/>
                <a:ea typeface="Source Sans Pro"/>
              </a:rPr>
              <a:t>Vuoden 2025 investointien ennustetaan toteutuvan 225,8 miljoonan euron suuruisina. Investointien odotetaan ylittävän talousarvion 19,6 milj. eurolla pääosin vesihuollon kasvavien saneerausinvestointien vuoksi, mutta investointien ajoitukseen voi sisältyä epävarmuutta. </a:t>
            </a:r>
            <a:endParaRPr lang="fi-FI">
              <a:solidFill>
                <a:schemeClr val="tx1"/>
              </a:solidFill>
              <a:highlight>
                <a:srgbClr val="FFFF00"/>
              </a:highlight>
              <a:latin typeface="Source Sans Pro"/>
              <a:ea typeface="Source Sans Pro"/>
            </a:endParaRPr>
          </a:p>
          <a:p>
            <a:pPr marL="742950" lvl="1" indent="-285750">
              <a:buFont typeface="Arial" panose="020B0604020202020204" pitchFamily="34" charset="0"/>
              <a:buChar char="•"/>
            </a:pPr>
            <a:r>
              <a:rPr lang="fi-FI" sz="1300">
                <a:solidFill>
                  <a:schemeClr val="tx1"/>
                </a:solidFill>
                <a:latin typeface="+mn-lt"/>
                <a:ea typeface="Source Sans Pro"/>
                <a:cs typeface="Arial"/>
              </a:rPr>
              <a:t>6/</a:t>
            </a:r>
            <a:r>
              <a:rPr lang="fi-FI" sz="1300">
                <a:solidFill>
                  <a:schemeClr val="tx1"/>
                </a:solidFill>
                <a:latin typeface="+mn-lt"/>
                <a:ea typeface="Source Sans Pro"/>
              </a:rPr>
              <a:t>2025 ennusteen </a:t>
            </a:r>
            <a:r>
              <a:rPr lang="fi-FI" sz="1300">
                <a:solidFill>
                  <a:schemeClr val="tx1"/>
                </a:solidFill>
                <a:latin typeface="Source Sans Pro"/>
                <a:ea typeface="Source Sans Pro"/>
              </a:rPr>
              <a:t>mukaan velkaantuminen alkaa taittua v. 2025 aikana talousarviota suotuisammin.</a:t>
            </a:r>
            <a:endParaRPr lang="fi-FI">
              <a:solidFill>
                <a:schemeClr val="tx1"/>
              </a:solidFill>
              <a:latin typeface="Source Sans Pro"/>
              <a:ea typeface="Source Sans Pro"/>
            </a:endParaRPr>
          </a:p>
          <a:p>
            <a:pPr marL="742950" lvl="1" indent="-285750">
              <a:buFont typeface="Arial" panose="020B0604020202020204" pitchFamily="34" charset="0"/>
              <a:buChar char="•"/>
            </a:pPr>
            <a:r>
              <a:rPr lang="fi-FI" sz="1300">
                <a:solidFill>
                  <a:schemeClr val="tx1"/>
                </a:solidFill>
                <a:latin typeface="Source Sans Pro"/>
                <a:ea typeface="Source Sans Pro"/>
              </a:rPr>
              <a:t>Lopullisen TTS:n 2026-2028 valmistelu on käynnissä ja se käsitellään HSY:n hallituksessa ja hyväksytään yhtymäkokouksessa loppuvuodesta 2025.</a:t>
            </a:r>
            <a:endParaRPr lang="fi-FI">
              <a:solidFill>
                <a:schemeClr val="tx1"/>
              </a:solidFill>
              <a:latin typeface="Source Sans Pro"/>
              <a:ea typeface="Source Sans Pro"/>
            </a:endParaRPr>
          </a:p>
          <a:p>
            <a:pPr marL="628650" lvl="1" indent="-171450">
              <a:buFont typeface="Arial" panose="020B0604020202020204" pitchFamily="34" charset="0"/>
              <a:buChar char="•"/>
            </a:pPr>
            <a:endParaRPr lang="fi-FI" sz="1300">
              <a:solidFill>
                <a:schemeClr val="tx1"/>
              </a:solidFill>
            </a:endParaRPr>
          </a:p>
        </p:txBody>
      </p:sp>
      <p:sp>
        <p:nvSpPr>
          <p:cNvPr id="6" name="Otsikko 5">
            <a:extLst>
              <a:ext uri="{FF2B5EF4-FFF2-40B4-BE49-F238E27FC236}">
                <a16:creationId xmlns:a16="http://schemas.microsoft.com/office/drawing/2014/main" id="{2E58F0A9-C82F-0F7C-1233-7E173B12E9DE}"/>
              </a:ext>
            </a:extLst>
          </p:cNvPr>
          <p:cNvSpPr>
            <a:spLocks noGrp="1"/>
          </p:cNvSpPr>
          <p:nvPr>
            <p:ph type="title"/>
          </p:nvPr>
        </p:nvSpPr>
        <p:spPr>
          <a:xfrm>
            <a:off x="351182" y="539859"/>
            <a:ext cx="9924932" cy="809668"/>
          </a:xfrm>
        </p:spPr>
        <p:txBody>
          <a:bodyPr/>
          <a:lstStyle/>
          <a:p>
            <a:r>
              <a:rPr lang="fi-FI" sz="2400" dirty="0">
                <a:latin typeface="Source Sans Pro Semibold"/>
                <a:ea typeface="Source Sans Pro Semibold"/>
              </a:rPr>
              <a:t>Olennaiset nostot HSY:n toiminnasta raportointikaudella 1-6/2025</a:t>
            </a:r>
            <a:endParaRPr lang="fi-FI" sz="2400" dirty="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177188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a:ln>
                  <a:noFill/>
                </a:ln>
                <a:effectLst/>
                <a:uLnTx/>
                <a:uFillTx/>
                <a:latin typeface="Source Sans Pro Semibold"/>
                <a:ea typeface="Source Sans Pro Semibold"/>
              </a:rPr>
              <a:t>OMISTAJIEN ASETTAMIEN TAVOITTEIDEN SEURANTA</a:t>
            </a:r>
            <a:br>
              <a:rPr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a:ea typeface="Source Sans Pro Semibold"/>
              </a:rPr>
              <a:t> 1</a:t>
            </a:r>
            <a:r>
              <a:rPr lang="fi-FI" sz="1800">
                <a:solidFill>
                  <a:prstClr val="black"/>
                </a:solidFill>
                <a:latin typeface="Source Sans Pro Semibold"/>
                <a:ea typeface="Source Sans Pro Semibold"/>
              </a:rPr>
              <a:t>. Tuottavuuden nousu vähintään 1,5%. </a:t>
            </a:r>
            <a:br>
              <a:rPr lang="fi-FI" sz="2800"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br>
            <a:endParaRPr lang="fi-FI"/>
          </a:p>
        </p:txBody>
      </p:sp>
      <p:sp>
        <p:nvSpPr>
          <p:cNvPr id="22" name="Vuokaaviosymboli: Liitin 21">
            <a:extLst>
              <a:ext uri="{FF2B5EF4-FFF2-40B4-BE49-F238E27FC236}">
                <a16:creationId xmlns:a16="http://schemas.microsoft.com/office/drawing/2014/main" id="{305CCE02-3330-D59D-2407-2A4241FEC1F5}"/>
              </a:ext>
            </a:extLst>
          </p:cNvPr>
          <p:cNvSpPr/>
          <p:nvPr/>
        </p:nvSpPr>
        <p:spPr>
          <a:xfrm>
            <a:off x="9130073" y="291558"/>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4" name="Vuokaaviosymboli: Liitin 23">
            <a:extLst>
              <a:ext uri="{FF2B5EF4-FFF2-40B4-BE49-F238E27FC236}">
                <a16:creationId xmlns:a16="http://schemas.microsoft.com/office/drawing/2014/main" id="{034D5A33-F2B4-AAB5-D61F-CB499CEFBDD8}"/>
              </a:ext>
            </a:extLst>
          </p:cNvPr>
          <p:cNvSpPr/>
          <p:nvPr/>
        </p:nvSpPr>
        <p:spPr>
          <a:xfrm>
            <a:off x="9130073" y="1366748"/>
            <a:ext cx="1219200" cy="361951"/>
          </a:xfrm>
          <a:prstGeom prst="flowChartConnector">
            <a:avLst/>
          </a:prstGeom>
          <a:solidFill>
            <a:srgbClr val="C00000"/>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white"/>
                </a:solidFill>
                <a:effectLst/>
                <a:uLnTx/>
                <a:uFillTx/>
                <a:latin typeface="Source Sans Pro"/>
                <a:ea typeface="Source Sans Pro" panose="020B0503030403020204" pitchFamily="34" charset="0"/>
                <a:cs typeface="+mn-cs"/>
              </a:rPr>
              <a:t>Ei toteudu lainkaan</a:t>
            </a:r>
          </a:p>
        </p:txBody>
      </p:sp>
      <p:sp>
        <p:nvSpPr>
          <p:cNvPr id="7" name="Vuokaaviosymboli: Liitin 6">
            <a:extLst>
              <a:ext uri="{FF2B5EF4-FFF2-40B4-BE49-F238E27FC236}">
                <a16:creationId xmlns:a16="http://schemas.microsoft.com/office/drawing/2014/main" id="{2DCB95C0-EDEA-9D76-00F6-3C1EB18F64B7}"/>
              </a:ext>
            </a:extLst>
          </p:cNvPr>
          <p:cNvSpPr/>
          <p:nvPr/>
        </p:nvSpPr>
        <p:spPr>
          <a:xfrm>
            <a:off x="3377785" y="274250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sp>
        <p:nvSpPr>
          <p:cNvPr id="2" name="Vuokaaviosymboli: Liitin 1">
            <a:extLst>
              <a:ext uri="{FF2B5EF4-FFF2-40B4-BE49-F238E27FC236}">
                <a16:creationId xmlns:a16="http://schemas.microsoft.com/office/drawing/2014/main" id="{104723B5-2C10-A477-4E7F-8C406FD9D9B6}"/>
              </a:ext>
            </a:extLst>
          </p:cNvPr>
          <p:cNvSpPr/>
          <p:nvPr/>
        </p:nvSpPr>
        <p:spPr>
          <a:xfrm>
            <a:off x="3377785" y="4442349"/>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graphicFrame>
        <p:nvGraphicFramePr>
          <p:cNvPr id="3" name="Taulukko 4">
            <a:extLst>
              <a:ext uri="{FF2B5EF4-FFF2-40B4-BE49-F238E27FC236}">
                <a16:creationId xmlns:a16="http://schemas.microsoft.com/office/drawing/2014/main" id="{13A2B525-B8EC-DFFF-6BD1-BBCAC883BDB3}"/>
              </a:ext>
            </a:extLst>
          </p:cNvPr>
          <p:cNvGraphicFramePr>
            <a:graphicFrameLocks/>
          </p:cNvGraphicFramePr>
          <p:nvPr>
            <p:extLst>
              <p:ext uri="{D42A27DB-BD31-4B8C-83A1-F6EECF244321}">
                <p14:modId xmlns:p14="http://schemas.microsoft.com/office/powerpoint/2010/main" val="2339872337"/>
              </p:ext>
            </p:extLst>
          </p:nvPr>
        </p:nvGraphicFramePr>
        <p:xfrm>
          <a:off x="413569" y="1801199"/>
          <a:ext cx="11364862" cy="4787354"/>
        </p:xfrm>
        <a:graphic>
          <a:graphicData uri="http://schemas.openxmlformats.org/drawingml/2006/table">
            <a:tbl>
              <a:tblPr firstRow="1" bandRow="1"/>
              <a:tblGrid>
                <a:gridCol w="2469487">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603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25516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1. </a:t>
                      </a:r>
                      <a:r>
                        <a:rPr lang="fi-FI" sz="1200" b="0" i="0" u="none" strike="noStrike" kern="1200" noProof="0">
                          <a:solidFill>
                            <a:schemeClr val="dk1"/>
                          </a:solidFill>
                          <a:effectLst/>
                        </a:rPr>
                        <a:t>Tuottavuusohjelman toimeenpano sekä taloudellisten vaikutusten yksilöinti, toiminnan selkeä suuntaaminen perustehtävään ja investointiohjelman optimointi ja investointien kohdistaminen siten, että korjausvelan kasvua voidaan taittaa. Lisäksi muut tarvittavat toimenpiteet, kuten taksojen korotukset, talouden tasapainottamiseksi ja velkaantumisen hillitsemiseksi.</a:t>
                      </a:r>
                      <a:endParaRPr lang="fi-FI" sz="1200" kern="1200">
                        <a:solidFill>
                          <a:schemeClr val="dk1"/>
                        </a:solidFill>
                        <a:effectLst/>
                        <a:latin typeface="+mn-lt"/>
                        <a:ea typeface="Source Sans Pro"/>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HSY:n strategisena päämääränä on kestävä talous, eli nettovelanoton nollaaminen strategiakauden aikana sekä tehokas ja taloudellinen toiminta. </a:t>
                      </a:r>
                      <a:r>
                        <a:rPr lang="fi-FI" sz="1200" b="0" i="0" u="none" strike="noStrike" kern="1200" cap="none" spc="0" normalizeH="0" baseline="0" noProof="0">
                          <a:ln>
                            <a:noFill/>
                          </a:ln>
                          <a:solidFill>
                            <a:schemeClr val="tx1"/>
                          </a:solidFill>
                          <a:effectLst/>
                          <a:uLnTx/>
                          <a:uFillTx/>
                        </a:rPr>
                        <a:t>Tuottavuuden kehitys on ollut strategian tavoitetason mukaista.</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 Hankintojen kehittämisen h</a:t>
                      </a:r>
                      <a:r>
                        <a:rPr lang="fi-FI" sz="1200" b="0" i="0" u="none" strike="noStrike" kern="1200" cap="none" spc="0" normalizeH="0" baseline="0" noProof="0">
                          <a:ln>
                            <a:noFill/>
                          </a:ln>
                          <a:solidFill>
                            <a:schemeClr val="tx1"/>
                          </a:solidFill>
                          <a:effectLst/>
                          <a:uLnTx/>
                          <a:uFillTx/>
                        </a:rPr>
                        <a:t>ankkeessa muodostettiin toimintamalli</a:t>
                      </a:r>
                    </a:p>
                    <a:p>
                      <a:pPr marL="0" marR="0" lvl="0" indent="0" algn="l" rtl="0" eaLnBrk="1" fontAlgn="auto" latinLnBrk="0" hangingPunct="1">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rPr>
                        <a:t>kategoriapohjaiselle hankinnalle ja kategoriat on otettu käyttöön yhtä lukuun ottamatta. Lisäksi uusi hankintakäsikirja on julkaistu ja henkilöstöä on koulutettu. </a:t>
                      </a:r>
                      <a:r>
                        <a:rPr lang="fi-FI" sz="1200" b="0" i="0" u="none" strike="noStrike" kern="1200" cap="none" spc="0" normalizeH="0" baseline="0" noProof="0" err="1">
                          <a:ln>
                            <a:noFill/>
                          </a:ln>
                          <a:solidFill>
                            <a:schemeClr val="tx1"/>
                          </a:solidFill>
                          <a:effectLst/>
                          <a:uLnTx/>
                          <a:uFillTx/>
                        </a:rPr>
                        <a:t>Tähy</a:t>
                      </a:r>
                      <a:r>
                        <a:rPr lang="fi-FI" sz="1200" b="0" i="0" u="none" strike="noStrike" kern="1200" cap="none" spc="0" normalizeH="0" baseline="0" noProof="0">
                          <a:ln>
                            <a:noFill/>
                          </a:ln>
                          <a:solidFill>
                            <a:schemeClr val="tx1"/>
                          </a:solidFill>
                          <a:effectLst/>
                          <a:uLnTx/>
                          <a:uFillTx/>
                        </a:rPr>
                        <a:t>-projekti valmistui huhtikuussa. Projektissa muodostettiin hallintamallin ensimmäinen versio sekä tunnistettiin mahdollisia tekoälyn käyttötapauksia sekä arvioitiin niiden hyödyntämiskelpoisuutta HSY:ssä. Fiksummin-projektissa kannustetaan henkilöstöä tunnistamaan asioita, joita voisi tehdä nykyistä tehokkaammin arkityössä. 14.8. mennessä aloitteita on tehty 32 kappaletta.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854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400" kern="1200">
                          <a:solidFill>
                            <a:schemeClr val="dk1"/>
                          </a:solidFill>
                          <a:effectLst/>
                          <a:latin typeface="Calibri" panose="020F0502020204030204"/>
                          <a:ea typeface="+mn-ea"/>
                          <a:cs typeface="+mn-cs"/>
                        </a:rPr>
                        <a:t>2.</a:t>
                      </a:r>
                      <a:r>
                        <a:rPr lang="fi-FI" sz="1200" b="0" i="0" u="none" strike="noStrike" kern="1200" noProof="0">
                          <a:solidFill>
                            <a:schemeClr val="dk1"/>
                          </a:solidFill>
                          <a:effectLst/>
                          <a:latin typeface="Arial"/>
                        </a:rPr>
                        <a:t> Toimintamenot euroa/asukas, tavoitetaso 2025: enintään 145,2 euroa/asukas</a:t>
                      </a: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Ennuste on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143,1</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 eur/</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as ja</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 se on linjassa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hyväksytyn TTS 2025-2027 –tavoitteen 147</a:t>
                      </a:r>
                      <a:r>
                        <a:rPr kumimoji="0" lang="fi-FI" sz="1200" b="0" i="0" u="none" strike="noStrike" kern="1200" cap="none" spc="0" normalizeH="0" baseline="0" noProof="0">
                          <a:ln>
                            <a:noFill/>
                          </a:ln>
                          <a:solidFill>
                            <a:schemeClr val="tx1"/>
                          </a:solidFill>
                          <a:effectLst/>
                          <a:uLnTx/>
                          <a:uFillTx/>
                          <a:latin typeface="Calibri"/>
                          <a:ea typeface="+mn-ea"/>
                          <a:cs typeface="+mn-cs"/>
                        </a:rPr>
                        <a:t> eur/</a:t>
                      </a:r>
                      <a:r>
                        <a:rPr lang="fi-FI" sz="1200" b="0" i="0" u="none" strike="noStrike" kern="1200" cap="none" spc="0" normalizeH="0" baseline="0" noProof="0">
                          <a:ln>
                            <a:noFill/>
                          </a:ln>
                          <a:solidFill>
                            <a:schemeClr val="tx1"/>
                          </a:solidFill>
                          <a:effectLst/>
                          <a:uLnTx/>
                          <a:uFillTx/>
                          <a:latin typeface="Calibri"/>
                          <a:ea typeface="+mn-ea"/>
                          <a:cs typeface="+mn-cs"/>
                        </a:rPr>
                        <a:t>asukas</a:t>
                      </a:r>
                      <a:r>
                        <a:rPr kumimoji="0" lang="fi-FI" sz="1200" b="0" i="0" u="none" strike="noStrike" kern="1200" cap="none" spc="0" normalizeH="0" baseline="0" noProof="0">
                          <a:ln>
                            <a:noFill/>
                          </a:ln>
                          <a:solidFill>
                            <a:schemeClr val="tx1"/>
                          </a:solidFill>
                          <a:effectLst/>
                          <a:uLnTx/>
                          <a:uFillTx/>
                          <a:latin typeface="Calibri"/>
                          <a:ea typeface="+mn-ea"/>
                          <a:cs typeface="+mn-cs"/>
                        </a:rPr>
                        <a:t> kanssa</a:t>
                      </a:r>
                      <a:r>
                        <a:rPr lang="fi-FI" sz="1200" b="0" i="0" u="none" strike="noStrike" kern="1200" cap="none" spc="0" normalizeH="0" baseline="0" noProof="0">
                          <a:ln>
                            <a:noFill/>
                          </a:ln>
                          <a:solidFill>
                            <a:schemeClr val="tx1"/>
                          </a:solidFill>
                          <a:effectLst/>
                          <a:uLnTx/>
                          <a:uFillTx/>
                          <a:latin typeface="Calibri"/>
                          <a:ea typeface="+mn-ea"/>
                          <a:cs typeface="+mn-cs"/>
                        </a:rPr>
                        <a:t>, tuottavuus kehittyy strategisen tavoitteen suuntaisesti. </a:t>
                      </a:r>
                      <a:endParaRPr kumimoji="0" lang="fi-FI">
                        <a:solidFill>
                          <a:schemeClr val="tx1"/>
                        </a:solidFill>
                        <a:highlight>
                          <a:srgbClr val="FFFF00"/>
                        </a:highligh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206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Arial"/>
                          <a:ea typeface="+mn-ea"/>
                          <a:cs typeface="Arial"/>
                        </a:rPr>
                        <a:t>3. Omavaraisuusaste, tavoitetaso 2025: vähintään 25,2 %</a:t>
                      </a:r>
                      <a:endParaRPr lang="fi-FI" sz="1200" kern="1200">
                        <a:solidFill>
                          <a:schemeClr val="dk1"/>
                        </a:solidFill>
                        <a:effectLst/>
                        <a:latin typeface="Arial"/>
                        <a:ea typeface="Source Sans Pro" panose="020B0503030403020204" pitchFamily="34" charset="0"/>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0">
                        <a:solidFill>
                          <a:schemeClr val="tx1"/>
                        </a:solidFill>
                        <a:effectLst/>
                        <a:latin typeface="+mn-lt"/>
                        <a:ea typeface="Source Sans Pro"/>
                      </a:endParaRPr>
                    </a:p>
                    <a:p>
                      <a:pPr lvl="0">
                        <a:buNone/>
                      </a:pPr>
                      <a:r>
                        <a:rPr lang="fi-FI" sz="1200" b="0">
                          <a:solidFill>
                            <a:schemeClr val="tx1"/>
                          </a:solidFill>
                          <a:effectLst/>
                          <a:latin typeface="Calibri"/>
                          <a:ea typeface="Source Sans Pro"/>
                        </a:rPr>
                        <a:t>Ennuste vuodelle 2025 on 26,8 %.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4" name="Vuokaaviosymboli: Liitin 3">
            <a:extLst>
              <a:ext uri="{FF2B5EF4-FFF2-40B4-BE49-F238E27FC236}">
                <a16:creationId xmlns:a16="http://schemas.microsoft.com/office/drawing/2014/main" id="{8416C48E-BBF3-556F-A099-4240D80945E8}"/>
              </a:ext>
            </a:extLst>
          </p:cNvPr>
          <p:cNvSpPr/>
          <p:nvPr/>
        </p:nvSpPr>
        <p:spPr>
          <a:xfrm>
            <a:off x="9130073" y="829153"/>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6" name="Vuokaaviosymboli: Liitin 5">
            <a:extLst>
              <a:ext uri="{FF2B5EF4-FFF2-40B4-BE49-F238E27FC236}">
                <a16:creationId xmlns:a16="http://schemas.microsoft.com/office/drawing/2014/main" id="{3CA61708-5D06-D1CB-9924-701B7B791641}"/>
              </a:ext>
            </a:extLst>
          </p:cNvPr>
          <p:cNvSpPr/>
          <p:nvPr/>
        </p:nvSpPr>
        <p:spPr>
          <a:xfrm>
            <a:off x="3361605" y="4944146"/>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8" name="Vuokaaviosymboli: Liitin 5">
            <a:extLst>
              <a:ext uri="{FF2B5EF4-FFF2-40B4-BE49-F238E27FC236}">
                <a16:creationId xmlns:a16="http://schemas.microsoft.com/office/drawing/2014/main" id="{E5AEE163-788E-EABA-1AA2-3DDD4272A3B3}"/>
              </a:ext>
            </a:extLst>
          </p:cNvPr>
          <p:cNvSpPr/>
          <p:nvPr/>
        </p:nvSpPr>
        <p:spPr>
          <a:xfrm>
            <a:off x="3361605" y="2406287"/>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23E94D7C-D1AB-F985-BAC7-24D61CC0A6E2}"/>
              </a:ext>
            </a:extLst>
          </p:cNvPr>
          <p:cNvSpPr/>
          <p:nvPr/>
        </p:nvSpPr>
        <p:spPr>
          <a:xfrm>
            <a:off x="3361605" y="5884710"/>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6140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a:ln>
                  <a:noFill/>
                </a:ln>
                <a:effectLst/>
                <a:uLnTx/>
                <a:uFillTx/>
                <a:latin typeface="Source Sans Pro Semibold"/>
                <a:ea typeface="Source Sans Pro Semibold"/>
              </a:rPr>
              <a:t>OMISTAJIEN ASETTAMIEN TAVOITTEIDEN SEURANTA</a:t>
            </a:r>
            <a:br>
              <a:rPr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a:ea typeface="Source Sans Pro Semibold"/>
              </a:rPr>
              <a:t> 2</a:t>
            </a:r>
            <a:r>
              <a:rPr kumimoji="0" lang="fi-FI" sz="1800" i="0" u="none" strike="noStrike" kern="1200" cap="none" spc="0" normalizeH="0" baseline="0" noProof="0">
                <a:ln>
                  <a:noFill/>
                </a:ln>
                <a:solidFill>
                  <a:prstClr val="black"/>
                </a:solidFill>
                <a:effectLst/>
                <a:uLnTx/>
                <a:uFillTx/>
                <a:latin typeface="+mj-lt"/>
                <a:ea typeface="Source Sans Pro Semibold"/>
              </a:rPr>
              <a:t>. </a:t>
            </a:r>
            <a:r>
              <a:rPr lang="fi-FI" sz="1800" b="0">
                <a:solidFill>
                  <a:prstClr val="black"/>
                </a:solidFill>
                <a:latin typeface="+mn-lt"/>
                <a:ea typeface="Source Sans Pro Semibold"/>
                <a:cs typeface="Arial"/>
              </a:rPr>
              <a:t>Hiilineutraalisuus 2030 ja vastuullisuuden</a:t>
            </a:r>
            <a:r>
              <a:rPr kumimoji="0" lang="fi-FI" sz="1800" b="0" i="0" u="none" strike="noStrike" kern="1200" cap="none" spc="0" normalizeH="0" baseline="0" noProof="0">
                <a:ln>
                  <a:noFill/>
                </a:ln>
                <a:solidFill>
                  <a:prstClr val="black"/>
                </a:solidFill>
                <a:effectLst/>
                <a:uLnTx/>
                <a:uFillTx/>
                <a:latin typeface="+mn-lt"/>
                <a:ea typeface="Source Sans Pro Semibold"/>
                <a:cs typeface="Arial"/>
              </a:rPr>
              <a:t> lisääminen</a:t>
            </a:r>
            <a:r>
              <a:rPr kumimoji="0" lang="fi-FI" sz="1800" i="0" u="none" strike="noStrike" kern="1200" cap="none" spc="0" normalizeH="0" baseline="0" noProof="0">
                <a:ln>
                  <a:noFill/>
                </a:ln>
                <a:solidFill>
                  <a:prstClr val="black"/>
                </a:solidFill>
                <a:effectLst/>
                <a:uLnTx/>
                <a:uFillTx/>
                <a:latin typeface="+mn-lt"/>
                <a:ea typeface="Source Sans Pro Semibold"/>
              </a:rPr>
              <a:t>.</a:t>
            </a:r>
            <a:br>
              <a:rPr lang="fi-FI" sz="1800" b="0" i="0" u="none" strike="noStrike" kern="1200" cap="none" spc="0" normalizeH="0" baseline="0" noProof="0">
                <a:ln>
                  <a:noFill/>
                </a:ln>
                <a:effectLst/>
                <a:uLnTx/>
                <a:uFillTx/>
                <a:latin typeface="+mn-lt"/>
                <a:ea typeface="Source Sans Pro" panose="020B0503030403020204" pitchFamily="34" charset="0"/>
              </a:rPr>
            </a:br>
            <a:endParaRPr lang="fi-FI" sz="1800">
              <a:latin typeface="+mn-lt"/>
            </a:endParaRPr>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3717930520"/>
              </p:ext>
            </p:extLst>
          </p:nvPr>
        </p:nvGraphicFramePr>
        <p:xfrm>
          <a:off x="457201" y="1894431"/>
          <a:ext cx="11364862" cy="4228011"/>
        </p:xfrm>
        <a:graphic>
          <a:graphicData uri="http://schemas.openxmlformats.org/drawingml/2006/table">
            <a:tbl>
              <a:tblPr firstRow="1" bandRow="1"/>
              <a:tblGrid>
                <a:gridCol w="2469487">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050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2162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1. </a:t>
                      </a:r>
                      <a:r>
                        <a:rPr lang="fi-FI" sz="1100" b="0" i="0" u="none" strike="noStrike" kern="1200" noProof="0">
                          <a:solidFill>
                            <a:schemeClr val="dk1"/>
                          </a:solidFill>
                          <a:effectLst/>
                          <a:latin typeface="Arial"/>
                        </a:rPr>
                        <a:t>Kotitalousjätteen kierrätysaste sekä sekajätteen määrä vuosittain, tavoitetaso 2025: kierrätysaste vähintään 55 % ja sekajätteen määrä enintään 100 kg/asukas/vuosi</a:t>
                      </a:r>
                      <a:endParaRPr lang="fi-FI" sz="1200" kern="1200">
                        <a:solidFill>
                          <a:schemeClr val="dk1"/>
                        </a:solidFill>
                        <a:effectLst/>
                        <a:latin typeface="+mn-lt"/>
                        <a:ea typeface="Source Sans Pro"/>
                        <a:cs typeface="+mn-cs"/>
                      </a:endParaRP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pPr lvl="0">
                        <a:buNone/>
                      </a:pPr>
                      <a:endParaRPr lang="fi" sz="1100" b="1" i="0" u="none" strike="noStrike" noProof="0">
                        <a:solidFill>
                          <a:srgbClr val="A8D08D"/>
                        </a:solidFill>
                        <a:latin typeface="Calibri"/>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200">
                          <a:solidFill>
                            <a:schemeClr val="tx1"/>
                          </a:solidFill>
                          <a:latin typeface="Source Sans Pro"/>
                          <a:ea typeface="Source Sans Pro"/>
                        </a:rPr>
                        <a:t>Ennuste kierrätysasteeksi vuodelle 2025 on 45%, joten omistajaohjaustavoitteeseen 55% v. 2025 ei ennusteta pääsevän. Vuoden 2024 lukema saadaan syksyllä 2025. Kierrätysaste  v. 2023 oli 46%.  Kierrätysaste-mittari päivittyy yli vuoden viiveellä ulkoisten lähtötietojen aikataulusta johtuen. </a:t>
                      </a:r>
                      <a:r>
                        <a:rPr kumimoji="0" lang="fi-FI" sz="1200" b="0" i="0" u="none" strike="noStrike" kern="1200" cap="none" spc="0" normalizeH="0" baseline="0" noProof="0">
                          <a:ln>
                            <a:noFill/>
                          </a:ln>
                          <a:solidFill>
                            <a:schemeClr val="tx1"/>
                          </a:solidFill>
                          <a:effectLst/>
                          <a:uLnTx/>
                          <a:uFillTx/>
                          <a:latin typeface="+mn-lt"/>
                          <a:ea typeface="Source Sans Pro"/>
                          <a:cs typeface="+mn-cs"/>
                        </a:rPr>
                        <a:t>Kierrätysasteeseen vaikuttaa merkittävästi ennustettua nopeampi keräyspaperin määrän lasku (-20% vuodesta 2020</a:t>
                      </a:r>
                      <a:r>
                        <a:rPr lang="fi-FI" sz="1200" b="0" i="0" u="none" strike="noStrike" kern="1200" cap="none" spc="0" normalizeH="0" baseline="0" noProof="0">
                          <a:ln>
                            <a:noFill/>
                          </a:ln>
                          <a:solidFill>
                            <a:schemeClr val="tx1"/>
                          </a:solidFill>
                          <a:effectLst/>
                          <a:uLnTx/>
                          <a:uFillTx/>
                          <a:latin typeface="+mn-lt"/>
                          <a:ea typeface="Source Sans Pro"/>
                          <a:cs typeface="+mn-cs"/>
                        </a:rPr>
                        <a:t>), sekä jonkin verran myös sekajätteen määrän nousu (+4 kg/as vuodesta 2023). Vuonna 2025 aloitettiin kompostointitarkastukset kompostointirekisterin ajantasaisuuden varmistamiseksi. Lisäksi, jätelajittelun tehostumiseen tähtäävä asukasaktiivimalli otettiin käyttöön uusissa kohderyhmissä.</a:t>
                      </a:r>
                      <a:endParaRPr kumimoji="0" lang="fi-FI" sz="1200" b="0" i="0" u="none" strike="sngStrike" kern="1200" cap="none" spc="0" normalizeH="0" baseline="0" noProof="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12104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2. </a:t>
                      </a:r>
                      <a:r>
                        <a:rPr lang="fi-FI" sz="1100" b="0" i="0" u="none" strike="noStrike" kern="1200" noProof="0">
                          <a:solidFill>
                            <a:schemeClr val="dk1"/>
                          </a:solidFill>
                          <a:effectLst/>
                          <a:latin typeface="Arial"/>
                        </a:rPr>
                        <a:t>Kasvihuonekaasupäästöjen määrä HSY:n omassa toiminnassa ja ulkoisissa palveluissa, tavoitetaso 2025: enintään 89 000 t CO</a:t>
                      </a:r>
                      <a:r>
                        <a:rPr lang="fi-FI" sz="1100" b="0" i="0" u="none" strike="noStrike" kern="1200" baseline="-25000" noProof="0">
                          <a:solidFill>
                            <a:schemeClr val="dk1"/>
                          </a:solidFill>
                          <a:effectLst/>
                          <a:latin typeface="Arial"/>
                        </a:rPr>
                        <a:t>2</a:t>
                      </a:r>
                      <a:r>
                        <a:rPr lang="fi-FI" sz="1100" b="0" i="0" u="none" strike="noStrike" kern="1200" noProof="0">
                          <a:solidFill>
                            <a:schemeClr val="dk1"/>
                          </a:solidFill>
                          <a:effectLst/>
                          <a:latin typeface="Arial"/>
                        </a:rPr>
                        <a:t>-ekv </a:t>
                      </a:r>
                      <a:endParaRPr lang="fi-FI" sz="1200" kern="1200">
                        <a:solidFill>
                          <a:schemeClr val="dk1"/>
                        </a:solidFill>
                        <a:effectLst/>
                        <a:latin typeface="+mn-lt"/>
                        <a:ea typeface="Source Sans Pro"/>
                        <a:cs typeface="+mn-cs"/>
                      </a:endParaRPr>
                    </a:p>
                    <a:p>
                      <a:endParaRPr lang="fi-FI" sz="1200" kern="1200">
                        <a:solidFill>
                          <a:schemeClr val="dk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mn-lt"/>
                          <a:ea typeface="Source Sans Pro"/>
                          <a:cs typeface="+mn-cs"/>
                        </a:rPr>
                        <a:t>Ennuste </a:t>
                      </a:r>
                      <a:r>
                        <a:rPr lang="fi-FI" sz="1200" b="0" i="0" u="none" strike="noStrike" kern="1200" cap="none" spc="0" normalizeH="0" baseline="0" noProof="0">
                          <a:ln>
                            <a:noFill/>
                          </a:ln>
                          <a:solidFill>
                            <a:schemeClr val="tx1"/>
                          </a:solidFill>
                          <a:effectLst/>
                          <a:uLnTx/>
                          <a:uFillTx/>
                          <a:latin typeface="+mn-lt"/>
                          <a:ea typeface="Source Sans Pro"/>
                          <a:cs typeface="+mn-cs"/>
                        </a:rPr>
                        <a:t>kasvihuonekaasupäästöjen toteumasta</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2025</a:t>
                      </a:r>
                      <a:r>
                        <a:rPr kumimoji="0" lang="fi-FI" sz="1200" b="0" i="0" u="none" strike="noStrike" kern="1200" cap="none" spc="0" normalizeH="0" baseline="0" noProof="0">
                          <a:ln>
                            <a:noFill/>
                          </a:ln>
                          <a:solidFill>
                            <a:schemeClr val="tx1"/>
                          </a:solidFill>
                          <a:effectLst/>
                          <a:uLnTx/>
                          <a:uFillTx/>
                          <a:latin typeface="+mn-lt"/>
                          <a:ea typeface="Source Sans Pro"/>
                          <a:cs typeface="+mn-cs"/>
                        </a:rPr>
                        <a:t> on </a:t>
                      </a:r>
                      <a:r>
                        <a:rPr lang="fi-FI" sz="1200" b="0" i="0" u="none" strike="noStrike" kern="1200" cap="none" spc="0" normalizeH="0" baseline="0" noProof="0">
                          <a:ln>
                            <a:noFill/>
                          </a:ln>
                          <a:solidFill>
                            <a:schemeClr val="tx1"/>
                          </a:solidFill>
                          <a:effectLst/>
                          <a:uLnTx/>
                          <a:uFillTx/>
                          <a:latin typeface="+mn-lt"/>
                          <a:ea typeface="Source Sans Pro"/>
                          <a:cs typeface="+mn-cs"/>
                        </a:rPr>
                        <a:t>80 </a:t>
                      </a:r>
                      <a:r>
                        <a:rPr kumimoji="0" lang="fi-FI" sz="1200" b="0" i="0" u="none" strike="noStrike" kern="1200" cap="none" spc="0" normalizeH="0" baseline="0" noProof="0">
                          <a:ln>
                            <a:noFill/>
                          </a:ln>
                          <a:solidFill>
                            <a:schemeClr val="tx1"/>
                          </a:solidFill>
                          <a:effectLst/>
                          <a:uLnTx/>
                          <a:uFillTx/>
                          <a:latin typeface="+mn-lt"/>
                          <a:ea typeface="Source Sans Pro"/>
                          <a:cs typeface="+mn-cs"/>
                        </a:rPr>
                        <a:t>000 tCO2-ekv. </a:t>
                      </a:r>
                      <a:r>
                        <a:rPr lang="fi-FI" sz="1200" b="0" i="0" u="none" strike="noStrike" kern="1200" cap="none" spc="0" normalizeH="0" baseline="0" noProof="0">
                          <a:ln>
                            <a:noFill/>
                          </a:ln>
                          <a:solidFill>
                            <a:schemeClr val="tx1"/>
                          </a:solidFill>
                          <a:effectLst/>
                          <a:uLnTx/>
                          <a:uFillTx/>
                          <a:latin typeface="+mn-lt"/>
                          <a:ea typeface="Source Sans Pro"/>
                          <a:cs typeface="+mn-cs"/>
                        </a:rPr>
                        <a:t> Tasolle päästään, mikäli  jo tehtyjen toimenpiteiden vaikuttavuus vastaa niille määritettyä laskennallista arviota. Keskeisin</a:t>
                      </a:r>
                      <a:r>
                        <a:rPr kumimoji="0" lang="fi-FI" sz="1200" b="0" i="0" u="none" strike="noStrike" kern="1200" cap="none" spc="0" normalizeH="0" baseline="0" noProof="0">
                          <a:ln>
                            <a:noFill/>
                          </a:ln>
                          <a:solidFill>
                            <a:schemeClr val="tx1"/>
                          </a:solidFill>
                          <a:effectLst/>
                          <a:uLnTx/>
                          <a:uFillTx/>
                          <a:latin typeface="+mn-lt"/>
                          <a:ea typeface="Source Sans Pro"/>
                          <a:cs typeface="+mn-cs"/>
                        </a:rPr>
                        <a:t> päästölähde on nykyisin jätevedenpuhdistuksessa muodostuva typpioksiduuli</a:t>
                      </a:r>
                      <a:r>
                        <a:rPr lang="fi-FI" sz="1200" b="0" i="0" u="none" strike="noStrike" kern="1200" cap="none" spc="0" normalizeH="0" baseline="0" noProof="0">
                          <a:ln>
                            <a:noFill/>
                          </a:ln>
                          <a:solidFill>
                            <a:schemeClr val="tx1"/>
                          </a:solidFill>
                          <a:effectLst/>
                          <a:uLnTx/>
                          <a:uFillTx/>
                          <a:latin typeface="+mn-lt"/>
                          <a:ea typeface="Source Sans Pro"/>
                          <a:cs typeface="+mn-cs"/>
                        </a:rPr>
                        <a:t>,</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jonka </a:t>
                      </a:r>
                      <a:r>
                        <a:rPr kumimoji="0" lang="fi-FI" sz="1200" b="0" i="0" u="none" strike="noStrike" kern="1200" cap="none" spc="0" normalizeH="0" baseline="0" noProof="0">
                          <a:ln>
                            <a:noFill/>
                          </a:ln>
                          <a:solidFill>
                            <a:schemeClr val="tx1"/>
                          </a:solidFill>
                          <a:effectLst/>
                          <a:uLnTx/>
                          <a:uFillTx/>
                          <a:latin typeface="+mn-lt"/>
                          <a:ea typeface="Source Sans Pro"/>
                          <a:cs typeface="+mn-cs"/>
                        </a:rPr>
                        <a:t>hallinta ja vähentämistoimet ovat onnistuneet </a:t>
                      </a:r>
                      <a:r>
                        <a:rPr lang="fi-FI" sz="1200" b="0" i="0" u="none" strike="noStrike" kern="1200" cap="none" spc="0" normalizeH="0" baseline="0" noProof="0">
                          <a:ln>
                            <a:noFill/>
                          </a:ln>
                          <a:solidFill>
                            <a:schemeClr val="tx1"/>
                          </a:solidFill>
                          <a:effectLst/>
                          <a:uLnTx/>
                          <a:uFillTx/>
                          <a:latin typeface="+mn-lt"/>
                          <a:ea typeface="Source Sans Pro"/>
                          <a:cs typeface="+mn-cs"/>
                        </a:rPr>
                        <a:t>tänäkin</a:t>
                      </a:r>
                      <a:r>
                        <a:rPr kumimoji="0" lang="fi-FI" sz="1200" b="0" i="0" u="none" strike="noStrike" kern="1200" cap="none" spc="0" normalizeH="0" baseline="0" noProof="0">
                          <a:ln>
                            <a:noFill/>
                          </a:ln>
                          <a:solidFill>
                            <a:schemeClr val="tx1"/>
                          </a:solidFill>
                          <a:effectLst/>
                          <a:uLnTx/>
                          <a:uFillTx/>
                          <a:latin typeface="+mn-lt"/>
                          <a:ea typeface="Source Sans Pro"/>
                          <a:cs typeface="+mn-cs"/>
                        </a:rPr>
                        <a:t> vuonna hyvin ja päästöpiikeiltä  on toistaiseksi vältytty. </a:t>
                      </a:r>
                      <a:r>
                        <a:rPr lang="fi-FI" sz="1200" b="0" i="0" u="none" strike="noStrike" kern="1200" cap="none" spc="0" normalizeH="0" baseline="0" noProof="0">
                          <a:ln>
                            <a:noFill/>
                          </a:ln>
                          <a:solidFill>
                            <a:schemeClr val="tx1"/>
                          </a:solidFill>
                          <a:effectLst/>
                          <a:uLnTx/>
                          <a:uFillTx/>
                          <a:latin typeface="+mn-lt"/>
                          <a:ea typeface="Source Sans Pro"/>
                          <a:cs typeface="+mn-cs"/>
                        </a:rPr>
                        <a:t>Tällä on merkittävä vaikutus HSY: kokonaispäästötasoon.</a:t>
                      </a:r>
                      <a:endParaRPr kumimoji="0" lang="fi-FI" sz="1200" b="0" i="0" u="none" strike="noStrike" kern="1200" cap="none" spc="0" normalizeH="0" baseline="0" noProof="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693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dk1"/>
                          </a:solidFill>
                          <a:effectLst/>
                          <a:latin typeface="+mn-lt"/>
                          <a:ea typeface="Source Sans Pro"/>
                          <a:cs typeface="+mn-cs"/>
                        </a:rPr>
                        <a:t> 3. </a:t>
                      </a:r>
                      <a:r>
                        <a:rPr lang="fi-FI" sz="1100" b="0" i="0" u="none" strike="noStrike" kern="1200" noProof="0">
                          <a:solidFill>
                            <a:schemeClr val="dk1"/>
                          </a:solidFill>
                          <a:effectLst/>
                          <a:latin typeface="Arial"/>
                        </a:rPr>
                        <a:t>Hiilineutraalisuusohjelman toteuttaminen sekä ohjelmakauden lopun toimenpiteiden aikatauluttaminen ja tarkentaminen</a:t>
                      </a:r>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a:solidFill>
                            <a:schemeClr val="tx1"/>
                          </a:solidFill>
                          <a:effectLst/>
                          <a:latin typeface="+mn-lt"/>
                          <a:ea typeface="Source Sans Pro"/>
                        </a:rPr>
                        <a:t>Hiilineutraaliusohjelman mukaiset jätteiden käsittelytoiminnan kärkihankkeet keskittyvät v. 2025 uuden mädätelaitoksen käyttöönottoon ja jätevedenpuhdistuksen prosessipäästöjen vähentämiseen. Toteutuessaan hankkeilla on merkittävä, hiilineutraaliusohjelman tavoitteita edistävä vaikutus. Ilmastonmuutoksen sopeutumisen neuvontapalvelun kehittäminen kuuluu myös ohjelman v. 2025 kärkihankkeisiin ja ilmastotyön painopisteisiin. Hankkeet etenevät suunnitellusti.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19" name="Vuokaaviosymboli: Liitin 18">
            <a:extLst>
              <a:ext uri="{FF2B5EF4-FFF2-40B4-BE49-F238E27FC236}">
                <a16:creationId xmlns:a16="http://schemas.microsoft.com/office/drawing/2014/main" id="{9A990D55-B869-AD20-C2E8-2DB95BEAE4B1}"/>
              </a:ext>
            </a:extLst>
          </p:cNvPr>
          <p:cNvSpPr/>
          <p:nvPr/>
        </p:nvSpPr>
        <p:spPr>
          <a:xfrm>
            <a:off x="3382529" y="2785659"/>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25" name="Vuokaaviosymboli: Liitin 24">
            <a:extLst>
              <a:ext uri="{FF2B5EF4-FFF2-40B4-BE49-F238E27FC236}">
                <a16:creationId xmlns:a16="http://schemas.microsoft.com/office/drawing/2014/main" id="{B4744515-D21E-454F-B372-0BD9A99C7152}"/>
              </a:ext>
            </a:extLst>
          </p:cNvPr>
          <p:cNvSpPr/>
          <p:nvPr/>
        </p:nvSpPr>
        <p:spPr>
          <a:xfrm>
            <a:off x="8899290" y="328784"/>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 name="Vuokaaviosymboli: Liitin 1">
            <a:extLst>
              <a:ext uri="{FF2B5EF4-FFF2-40B4-BE49-F238E27FC236}">
                <a16:creationId xmlns:a16="http://schemas.microsoft.com/office/drawing/2014/main" id="{4C3AE9E7-594E-FCBE-6C0C-E8994C0E39CF}"/>
              </a:ext>
            </a:extLst>
          </p:cNvPr>
          <p:cNvSpPr/>
          <p:nvPr/>
        </p:nvSpPr>
        <p:spPr>
          <a:xfrm>
            <a:off x="8870988" y="848708"/>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3" name="Vuokaaviosymboli: Liitin 18">
            <a:extLst>
              <a:ext uri="{FF2B5EF4-FFF2-40B4-BE49-F238E27FC236}">
                <a16:creationId xmlns:a16="http://schemas.microsoft.com/office/drawing/2014/main" id="{4E778545-A2C6-6C54-911E-ECB6D92A9CF6}"/>
              </a:ext>
            </a:extLst>
          </p:cNvPr>
          <p:cNvSpPr/>
          <p:nvPr/>
        </p:nvSpPr>
        <p:spPr>
          <a:xfrm>
            <a:off x="8901880" y="1354335"/>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4" name="Vuokaaviosymboli: Liitin 3">
            <a:extLst>
              <a:ext uri="{FF2B5EF4-FFF2-40B4-BE49-F238E27FC236}">
                <a16:creationId xmlns:a16="http://schemas.microsoft.com/office/drawing/2014/main" id="{3BF959D7-898E-2A4A-5863-EF7040CA1235}"/>
              </a:ext>
            </a:extLst>
          </p:cNvPr>
          <p:cNvSpPr/>
          <p:nvPr/>
        </p:nvSpPr>
        <p:spPr>
          <a:xfrm>
            <a:off x="3382529" y="392297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A8F44AF4-4739-E2BD-2C5F-9FF10A91BA15}"/>
              </a:ext>
            </a:extLst>
          </p:cNvPr>
          <p:cNvSpPr/>
          <p:nvPr/>
        </p:nvSpPr>
        <p:spPr>
          <a:xfrm>
            <a:off x="3382529" y="5076786"/>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40779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7">
            <a:extLst>
              <a:ext uri="{FF2B5EF4-FFF2-40B4-BE49-F238E27FC236}">
                <a16:creationId xmlns:a16="http://schemas.microsoft.com/office/drawing/2014/main" id="{B1E865D5-9214-6D2B-A0E7-FD74C8CCCA3E}"/>
              </a:ext>
            </a:extLst>
          </p:cNvPr>
          <p:cNvGraphicFramePr>
            <a:graphicFrameLocks/>
          </p:cNvGraphicFramePr>
          <p:nvPr>
            <p:extLst>
              <p:ext uri="{D42A27DB-BD31-4B8C-83A1-F6EECF244321}">
                <p14:modId xmlns:p14="http://schemas.microsoft.com/office/powerpoint/2010/main" val="4140252129"/>
              </p:ext>
            </p:extLst>
          </p:nvPr>
        </p:nvGraphicFramePr>
        <p:xfrm>
          <a:off x="503585" y="1860763"/>
          <a:ext cx="10742265" cy="2676084"/>
        </p:xfrm>
        <a:graphic>
          <a:graphicData uri="http://schemas.openxmlformats.org/drawingml/2006/table">
            <a:tbl>
              <a:tblPr firstRow="1" bandRow="1">
                <a:tableStyleId>{5C22544A-7EE6-4342-B048-85BDC9FD1C3A}</a:tableStyleId>
              </a:tblPr>
              <a:tblGrid>
                <a:gridCol w="2148453">
                  <a:extLst>
                    <a:ext uri="{9D8B030D-6E8A-4147-A177-3AD203B41FA5}">
                      <a16:colId xmlns:a16="http://schemas.microsoft.com/office/drawing/2014/main" val="2720142055"/>
                    </a:ext>
                  </a:extLst>
                </a:gridCol>
                <a:gridCol w="2148453">
                  <a:extLst>
                    <a:ext uri="{9D8B030D-6E8A-4147-A177-3AD203B41FA5}">
                      <a16:colId xmlns:a16="http://schemas.microsoft.com/office/drawing/2014/main" val="773661579"/>
                    </a:ext>
                  </a:extLst>
                </a:gridCol>
                <a:gridCol w="2148453">
                  <a:extLst>
                    <a:ext uri="{9D8B030D-6E8A-4147-A177-3AD203B41FA5}">
                      <a16:colId xmlns:a16="http://schemas.microsoft.com/office/drawing/2014/main" val="636786878"/>
                    </a:ext>
                  </a:extLst>
                </a:gridCol>
                <a:gridCol w="2148453">
                  <a:extLst>
                    <a:ext uri="{9D8B030D-6E8A-4147-A177-3AD203B41FA5}">
                      <a16:colId xmlns:a16="http://schemas.microsoft.com/office/drawing/2014/main" val="2291043791"/>
                    </a:ext>
                  </a:extLst>
                </a:gridCol>
                <a:gridCol w="2148453">
                  <a:extLst>
                    <a:ext uri="{9D8B030D-6E8A-4147-A177-3AD203B41FA5}">
                      <a16:colId xmlns:a16="http://schemas.microsoft.com/office/drawing/2014/main" val="3437294795"/>
                    </a:ext>
                  </a:extLst>
                </a:gridCol>
              </a:tblGrid>
              <a:tr h="664175">
                <a:tc>
                  <a:txBody>
                    <a:bodyPr/>
                    <a:lstStyle/>
                    <a:p>
                      <a:r>
                        <a:rPr lang="fi-FI" sz="1200">
                          <a:latin typeface="Source Sans Pro"/>
                          <a:ea typeface="Source Sans Pro"/>
                        </a:rPr>
                        <a:t>Strategian painopiste</a:t>
                      </a:r>
                    </a:p>
                  </a:txBody>
                  <a:tcPr/>
                </a:tc>
                <a:tc>
                  <a:txBody>
                    <a:bodyPr/>
                    <a:lstStyle/>
                    <a:p>
                      <a:r>
                        <a:rPr lang="fi-FI" sz="1200">
                          <a:latin typeface="Source Sans Pro"/>
                          <a:ea typeface="Source Sans Pro"/>
                        </a:rPr>
                        <a:t>Strateginen päämäärä</a:t>
                      </a:r>
                    </a:p>
                  </a:txBody>
                  <a:tcPr/>
                </a:tc>
                <a:tc>
                  <a:txBody>
                    <a:bodyPr/>
                    <a:lstStyle/>
                    <a:p>
                      <a:r>
                        <a:rPr lang="fi-FI" sz="1200">
                          <a:latin typeface="Source Sans Pro"/>
                          <a:ea typeface="Source Sans Pro"/>
                        </a:rPr>
                        <a:t>Mittari</a:t>
                      </a:r>
                    </a:p>
                  </a:txBody>
                  <a:tcPr/>
                </a:tc>
                <a:tc>
                  <a:txBody>
                    <a:bodyPr/>
                    <a:lstStyle/>
                    <a:p>
                      <a:r>
                        <a:rPr lang="fi-FI" sz="1200">
                          <a:latin typeface="Source Sans Pro"/>
                          <a:ea typeface="Source Sans Pro"/>
                        </a:rPr>
                        <a:t>Tavoitetaso 2025</a:t>
                      </a:r>
                    </a:p>
                  </a:txBody>
                  <a:tcPr/>
                </a:tc>
                <a:tc>
                  <a:txBody>
                    <a:bodyPr/>
                    <a:lstStyle/>
                    <a:p>
                      <a:r>
                        <a:rPr lang="fi-FI" sz="1200">
                          <a:latin typeface="Source Sans Pro"/>
                          <a:ea typeface="Source Sans Pro"/>
                        </a:rPr>
                        <a:t>Ennuste 2025</a:t>
                      </a:r>
                    </a:p>
                  </a:txBody>
                  <a:tcPr/>
                </a:tc>
                <a:extLst>
                  <a:ext uri="{0D108BD9-81ED-4DB2-BD59-A6C34878D82A}">
                    <a16:rowId xmlns:a16="http://schemas.microsoft.com/office/drawing/2014/main" val="28873586"/>
                  </a:ext>
                </a:extLst>
              </a:tr>
              <a:tr h="641145">
                <a:tc rowSpan="3">
                  <a:txBody>
                    <a:bodyPr/>
                    <a:lstStyle/>
                    <a:p>
                      <a:r>
                        <a:rPr lang="fi-FI" sz="1400">
                          <a:latin typeface="Source Sans Pro"/>
                          <a:ea typeface="Source Sans Pro"/>
                        </a:rPr>
                        <a:t>Kestävä talous</a:t>
                      </a:r>
                      <a:endParaRPr lang="fi-FI"/>
                    </a:p>
                  </a:txBody>
                  <a:tcPr/>
                </a:tc>
                <a:tc>
                  <a:txBody>
                    <a:bodyPr/>
                    <a:lstStyle/>
                    <a:p>
                      <a:r>
                        <a:rPr lang="fi-FI" sz="1400">
                          <a:latin typeface="Source Sans Pro"/>
                          <a:ea typeface="Source Sans Pro"/>
                        </a:rPr>
                        <a:t>Tehokasta ja taloudellista toimintaa</a:t>
                      </a:r>
                    </a:p>
                  </a:txBody>
                  <a:tcPr/>
                </a:tc>
                <a:tc>
                  <a:txBody>
                    <a:bodyPr/>
                    <a:lstStyle/>
                    <a:p>
                      <a:r>
                        <a:rPr lang="fi-FI" sz="1400">
                          <a:latin typeface="Source Sans Pro"/>
                          <a:ea typeface="Source Sans Pro"/>
                        </a:rPr>
                        <a:t>Toimintamenot eur/as/v</a:t>
                      </a:r>
                    </a:p>
                  </a:txBody>
                  <a:tcPr/>
                </a:tc>
                <a:tc>
                  <a:txBody>
                    <a:bodyPr/>
                    <a:lstStyle/>
                    <a:p>
                      <a:r>
                        <a:rPr lang="fi-FI" sz="1400">
                          <a:solidFill>
                            <a:schemeClr val="tx1"/>
                          </a:solidFill>
                          <a:latin typeface="Source Sans Pro"/>
                          <a:ea typeface="Source Sans Pro"/>
                        </a:rPr>
                        <a:t>147 eur/as  (TA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a:ln>
                            <a:noFill/>
                          </a:ln>
                          <a:solidFill>
                            <a:schemeClr val="tx1"/>
                          </a:solidFill>
                          <a:effectLst/>
                          <a:uLnTx/>
                          <a:uFillTx/>
                          <a:latin typeface="Source Sans Pro"/>
                          <a:ea typeface="Source Sans Pro"/>
                          <a:cs typeface="+mn-cs"/>
                        </a:rPr>
                        <a:t>143</a:t>
                      </a: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 eur/as</a:t>
                      </a:r>
                    </a:p>
                  </a:txBody>
                  <a:tcPr/>
                </a:tc>
                <a:extLst>
                  <a:ext uri="{0D108BD9-81ED-4DB2-BD59-A6C34878D82A}">
                    <a16:rowId xmlns:a16="http://schemas.microsoft.com/office/drawing/2014/main" val="2256277660"/>
                  </a:ext>
                </a:extLst>
              </a:tr>
              <a:tr h="493969">
                <a:tc vMerge="1">
                  <a:txBody>
                    <a:bodyPr/>
                    <a:lstStyle/>
                    <a:p>
                      <a:endParaRPr lang="fi-FI" sz="1200"/>
                    </a:p>
                  </a:txBody>
                  <a:tcPr/>
                </a:tc>
                <a:tc rowSpan="2">
                  <a:txBody>
                    <a:bodyPr/>
                    <a:lstStyle/>
                    <a:p>
                      <a:r>
                        <a:rPr lang="fi-FI" sz="1400">
                          <a:latin typeface="Source Sans Pro"/>
                          <a:ea typeface="Source Sans Pro"/>
                        </a:rPr>
                        <a:t>Tasapainoinen talous</a:t>
                      </a:r>
                    </a:p>
                  </a:txBody>
                  <a:tcPr/>
                </a:tc>
                <a:tc>
                  <a:txBody>
                    <a:bodyPr/>
                    <a:lstStyle/>
                    <a:p>
                      <a:r>
                        <a:rPr lang="fi-FI" sz="1400">
                          <a:latin typeface="Source Sans Pro"/>
                          <a:ea typeface="Source Sans Pro"/>
                        </a:rPr>
                        <a:t>Lisävelka eur/as/v*</a:t>
                      </a:r>
                    </a:p>
                  </a:txBody>
                  <a:tcPr/>
                </a:tc>
                <a:tc>
                  <a:txBody>
                    <a:bodyPr/>
                    <a:lstStyle/>
                    <a:p>
                      <a:r>
                        <a:rPr lang="fi-FI" sz="1400">
                          <a:solidFill>
                            <a:schemeClr val="tx1"/>
                          </a:solidFill>
                          <a:latin typeface="Source Sans Pro"/>
                          <a:ea typeface="Source Sans Pro"/>
                        </a:rPr>
                        <a:t>20 eur/as (TA 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a:ln>
                            <a:noFill/>
                          </a:ln>
                          <a:solidFill>
                            <a:schemeClr val="tx1"/>
                          </a:solidFill>
                          <a:effectLst/>
                          <a:uLnTx/>
                          <a:uFillTx/>
                          <a:latin typeface="Source Sans Pro"/>
                          <a:ea typeface="Source Sans Pro"/>
                          <a:cs typeface="+mn-cs"/>
                        </a:rPr>
                        <a:t>-16 </a:t>
                      </a: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eur/as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FF0000"/>
                        </a:solidFill>
                        <a:effectLst/>
                        <a:uLnTx/>
                        <a:uFillTx/>
                        <a:latin typeface="Source Sans Pro" panose="020B0503030403020204" pitchFamily="34" charset="0"/>
                        <a:ea typeface="Source Sans Pro" panose="020B0503030403020204" pitchFamily="34" charset="0"/>
                        <a:cs typeface="+mn-cs"/>
                      </a:endParaRPr>
                    </a:p>
                  </a:txBody>
                  <a:tcPr/>
                </a:tc>
                <a:extLst>
                  <a:ext uri="{0D108BD9-81ED-4DB2-BD59-A6C34878D82A}">
                    <a16:rowId xmlns:a16="http://schemas.microsoft.com/office/drawing/2014/main" val="3017470040"/>
                  </a:ext>
                </a:extLst>
              </a:tr>
              <a:tr h="852604">
                <a:tc vMerge="1">
                  <a:txBody>
                    <a:bodyPr/>
                    <a:lstStyle/>
                    <a:p>
                      <a:endParaRPr lang="fi-FI" sz="1200"/>
                    </a:p>
                  </a:txBody>
                  <a:tcPr/>
                </a:tc>
                <a:tc vMerge="1">
                  <a:txBody>
                    <a:bodyPr/>
                    <a:lstStyle/>
                    <a:p>
                      <a:endParaRPr lang="fi-FI" sz="1200"/>
                    </a:p>
                  </a:txBody>
                  <a:tcPr/>
                </a:tc>
                <a:tc>
                  <a:txBody>
                    <a:bodyPr/>
                    <a:lstStyle/>
                    <a:p>
                      <a:r>
                        <a:rPr lang="fi-FI" sz="1400">
                          <a:latin typeface="Source Sans Pro"/>
                          <a:ea typeface="Source Sans Pro"/>
                        </a:rPr>
                        <a:t>Laskuttamattoman veden osuus verkostoon pumpatusta vesimäärästä</a:t>
                      </a:r>
                    </a:p>
                  </a:txBody>
                  <a:tcPr/>
                </a:tc>
                <a:tc>
                  <a:txBody>
                    <a:bodyPr/>
                    <a:lstStyle/>
                    <a:p>
                      <a:r>
                        <a:rPr lang="fi-FI" sz="1400">
                          <a:solidFill>
                            <a:schemeClr val="tx1"/>
                          </a:solidFill>
                          <a:latin typeface="Source Sans Pro"/>
                          <a:ea typeface="Source Sans Pro"/>
                        </a:rPr>
                        <a:t>Enintään 19 %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22%</a:t>
                      </a:r>
                    </a:p>
                  </a:txBody>
                  <a:tcPr/>
                </a:tc>
                <a:extLst>
                  <a:ext uri="{0D108BD9-81ED-4DB2-BD59-A6C34878D82A}">
                    <a16:rowId xmlns:a16="http://schemas.microsoft.com/office/drawing/2014/main" val="2203797986"/>
                  </a:ext>
                </a:extLst>
              </a:tr>
            </a:tbl>
          </a:graphicData>
        </a:graphic>
      </p:graphicFrame>
      <p:pic>
        <p:nvPicPr>
          <p:cNvPr id="6" name="Kuva 5">
            <a:extLst>
              <a:ext uri="{FF2B5EF4-FFF2-40B4-BE49-F238E27FC236}">
                <a16:creationId xmlns:a16="http://schemas.microsoft.com/office/drawing/2014/main" id="{B036CCC2-11EE-2BB7-BB0D-5ABD1022B6D5}"/>
              </a:ext>
            </a:extLst>
          </p:cNvPr>
          <p:cNvPicPr>
            <a:picLocks noChangeAspect="1"/>
          </p:cNvPicPr>
          <p:nvPr/>
        </p:nvPicPr>
        <p:blipFill>
          <a:blip r:embed="rId3"/>
          <a:stretch>
            <a:fillRect/>
          </a:stretch>
        </p:blipFill>
        <p:spPr>
          <a:xfrm>
            <a:off x="5258646" y="5244669"/>
            <a:ext cx="5987204" cy="1158192"/>
          </a:xfrm>
          <a:prstGeom prst="rect">
            <a:avLst/>
          </a:prstGeom>
        </p:spPr>
      </p:pic>
      <p:sp>
        <p:nvSpPr>
          <p:cNvPr id="9" name="Otsikko 13">
            <a:extLst>
              <a:ext uri="{FF2B5EF4-FFF2-40B4-BE49-F238E27FC236}">
                <a16:creationId xmlns:a16="http://schemas.microsoft.com/office/drawing/2014/main" id="{40DBEBB5-B1CD-B188-23B1-DED35D387771}"/>
              </a:ext>
            </a:extLst>
          </p:cNvPr>
          <p:cNvSpPr txBox="1">
            <a:spLocks/>
          </p:cNvSpPr>
          <p:nvPr/>
        </p:nvSpPr>
        <p:spPr>
          <a:xfrm>
            <a:off x="652008" y="457506"/>
            <a:ext cx="5804451" cy="80966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Tuottavuusohjelman seuranta</a:t>
            </a: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br>
              <a:rPr kumimoji="0" lang="fi-FI" sz="2000" i="0" u="none" strike="noStrike" kern="1200" cap="none" spc="0" normalizeH="0" baseline="0" noProof="0">
                <a:ln>
                  <a:noFill/>
                </a:ln>
                <a:solidFill>
                  <a:prstClr val="black"/>
                </a:solidFill>
                <a:effectLst/>
                <a:uLnTx/>
                <a:uFillTx/>
                <a:latin typeface="Calibri Light" panose="020F0302020204030204"/>
                <a:ea typeface="Source Sans Pro Semibold" panose="020B0503030403020204" pitchFamily="34" charset="0"/>
                <a:cs typeface="+mj-cs"/>
              </a:rPr>
            </a:b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kumimoji="0" lang="fi-FI" sz="3300" i="0" u="none" strike="noStrike" kern="1200" cap="none" spc="0" normalizeH="0" baseline="0" noProof="0">
              <a:ln>
                <a:noFill/>
              </a:ln>
              <a:solidFill>
                <a:srgbClr val="000000"/>
              </a:solidFill>
              <a:effectLst/>
              <a:uLnTx/>
              <a:uFillTx/>
              <a:latin typeface="Source Sans Pro Semibold" panose="020B0503030403020204" pitchFamily="34" charset="0"/>
              <a:ea typeface="Source Sans Pro Semibold" panose="020B0503030403020204" pitchFamily="34" charset="0"/>
              <a:cs typeface="+mj-cs"/>
            </a:endParaRPr>
          </a:p>
        </p:txBody>
      </p:sp>
    </p:spTree>
    <p:extLst>
      <p:ext uri="{BB962C8B-B14F-4D97-AF65-F5344CB8AC3E}">
        <p14:creationId xmlns:p14="http://schemas.microsoft.com/office/powerpoint/2010/main" val="334915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947F5-64D6-C8EA-55E8-F32350FAB375}"/>
              </a:ext>
            </a:extLst>
          </p:cNvPr>
          <p:cNvSpPr>
            <a:spLocks noGrp="1"/>
          </p:cNvSpPr>
          <p:nvPr>
            <p:ph type="title"/>
          </p:nvPr>
        </p:nvSpPr>
        <p:spPr>
          <a:xfrm>
            <a:off x="351184" y="539859"/>
            <a:ext cx="9707216" cy="1237570"/>
          </a:xfrm>
        </p:spPr>
        <p:txBody>
          <a:bodyPr>
            <a:normAutofit fontScale="90000"/>
          </a:bodyPr>
          <a:lstStyle/>
          <a:p>
            <a:r>
              <a:rPr lang="fi-FI" sz="3100" b="1"/>
              <a:t>Tuottavuusohjelman keskeisten vuoden 2025 toimenpiteiden eteneminen ja niiden taloudelliset vaikutukset</a:t>
            </a:r>
            <a:br>
              <a:rPr lang="fi-FI" sz="2400" b="1"/>
            </a:br>
            <a:endParaRPr lang="fi-FI" sz="2400" b="1"/>
          </a:p>
        </p:txBody>
      </p:sp>
      <p:graphicFrame>
        <p:nvGraphicFramePr>
          <p:cNvPr id="13" name="Taulukko 3">
            <a:extLst>
              <a:ext uri="{FF2B5EF4-FFF2-40B4-BE49-F238E27FC236}">
                <a16:creationId xmlns:a16="http://schemas.microsoft.com/office/drawing/2014/main" id="{CF6E43E6-8A0D-6667-B422-DA81185E8B9A}"/>
              </a:ext>
            </a:extLst>
          </p:cNvPr>
          <p:cNvGraphicFramePr>
            <a:graphicFrameLocks noGrp="1"/>
          </p:cNvGraphicFramePr>
          <p:nvPr>
            <p:extLst>
              <p:ext uri="{D42A27DB-BD31-4B8C-83A1-F6EECF244321}">
                <p14:modId xmlns:p14="http://schemas.microsoft.com/office/powerpoint/2010/main" val="1352994920"/>
              </p:ext>
            </p:extLst>
          </p:nvPr>
        </p:nvGraphicFramePr>
        <p:xfrm>
          <a:off x="446788" y="1514622"/>
          <a:ext cx="10682289" cy="4687691"/>
        </p:xfrm>
        <a:graphic>
          <a:graphicData uri="http://schemas.openxmlformats.org/drawingml/2006/table">
            <a:tbl>
              <a:tblPr firstRow="1" bandRow="1"/>
              <a:tblGrid>
                <a:gridCol w="2129727">
                  <a:extLst>
                    <a:ext uri="{9D8B030D-6E8A-4147-A177-3AD203B41FA5}">
                      <a16:colId xmlns:a16="http://schemas.microsoft.com/office/drawing/2014/main" val="3871448047"/>
                    </a:ext>
                  </a:extLst>
                </a:gridCol>
                <a:gridCol w="4832133">
                  <a:extLst>
                    <a:ext uri="{9D8B030D-6E8A-4147-A177-3AD203B41FA5}">
                      <a16:colId xmlns:a16="http://schemas.microsoft.com/office/drawing/2014/main" val="1928251979"/>
                    </a:ext>
                  </a:extLst>
                </a:gridCol>
                <a:gridCol w="3720429">
                  <a:extLst>
                    <a:ext uri="{9D8B030D-6E8A-4147-A177-3AD203B41FA5}">
                      <a16:colId xmlns:a16="http://schemas.microsoft.com/office/drawing/2014/main" val="3581995807"/>
                    </a:ext>
                  </a:extLst>
                </a:gridCol>
              </a:tblGrid>
              <a:tr h="25141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Toimenpide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Eteneminen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Taloudellinen vaikutus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59941657"/>
                  </a:ext>
                </a:extLst>
              </a:tr>
              <a:tr h="10012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Hankintatoimen kehittämien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Hankintojen strateginen kehittämisen tavoitteena on tehdä hankintoja mahdollisimman tehokkaasti synergiaetuja hyödyntäen. Hankkeessa on aloitettu kategoriahankintamallin mukaiset hankinnat muissa paitsi yhdessä kategoriassa. Uudesta hankintakäsikirjasta on pidetty koulutuksia, ja sopimuspohjia eri tarkoituksiin laaditaan.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Säästöpotentiaaleja on tunnistettu  kategorioittain. </a:t>
                      </a:r>
                      <a:endParaRPr kumimoji="0" lang="fi-FI" sz="1200" b="0" i="0" u="none" strike="noStrike" kern="1200" cap="none" spc="0" normalizeH="0" baseline="0" noProof="0">
                        <a:ln>
                          <a:noFill/>
                        </a:ln>
                        <a:solidFill>
                          <a:schemeClr val="tx1"/>
                        </a:solidFill>
                        <a:effectLst/>
                        <a:highlight>
                          <a:srgbClr val="FFFF00"/>
                        </a:highligh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92214259"/>
                  </a:ext>
                </a:extLst>
              </a:tr>
              <a:tr h="8472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Digitalisaation hyödyntäminen</a:t>
                      </a:r>
                    </a:p>
                    <a:p>
                      <a:endParaRPr lang="fi-FI" sz="1200">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Investointikokonaisuuden hallinnan ja seurannan työkalu saatiin täysimääräisesti käyttöön.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Digitalisaatio mahdollistaa tuottavuuden parantamisen useilla eri mekanismeilla. Tuottavuusohjelmassa tunnistetaan digitalisaatiohankkeet, joilla tuotetaan lisäarvoa liiketoimintaan. </a:t>
                      </a:r>
                      <a:endParaRPr kumimoji="0" lang="fi-FI" sz="1200" b="0" i="0" u="none" strike="noStrike" kern="1200" cap="none" spc="0" normalizeH="0" baseline="0" noProof="0">
                        <a:ln>
                          <a:noFill/>
                        </a:ln>
                        <a:solidFill>
                          <a:schemeClr val="tx1"/>
                        </a:solidFill>
                        <a:effectLst/>
                        <a:highlight>
                          <a:srgbClr val="FFFF00"/>
                        </a:highlight>
                        <a:uLnTx/>
                        <a:uFillTx/>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5187191"/>
                  </a:ext>
                </a:extLst>
              </a:tr>
              <a:tr h="847211">
                <a:tc>
                  <a:txBody>
                    <a:bodyPr/>
                    <a:lstStyle/>
                    <a:p>
                      <a:r>
                        <a:rPr lang="fi-FI" sz="1200"/>
                        <a:t>Tekoälyn hyödyntäminen ja hallintamalli (TÄHY)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fi-FI" sz="1200" err="1">
                          <a:solidFill>
                            <a:schemeClr val="tx1"/>
                          </a:solidFill>
                        </a:rPr>
                        <a:t>Tähy</a:t>
                      </a:r>
                      <a:r>
                        <a:rPr lang="fi-FI" sz="1200">
                          <a:solidFill>
                            <a:schemeClr val="tx1"/>
                          </a:solidFill>
                        </a:rPr>
                        <a:t>-projekti on saatu päätökseen huhtikuussa 2025. Projektissa luotiin pohja tekoälyn hyödyntämiselle. Tunnistimme tekoälyn mahdollistamat keinot toiminnan tehostamiselle ja tuottavuuden parantamiselle. Hallintamallin ensimmäinen versio on valmistunut, ja mallista laaditaan vielä koulutus. Käyttötapauksia on tunnistettu laajasti ja niitä on jaoteltu tyypeittäin. Kunkin käyttötapauksen toteuttamiskelpoisuutta ja -kannattavuutta on myös arvioitu pisteyttämällä käyttötapauksia.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Säästöpotentiaalia ei tässä vaiheessa pystytä vielä arvioimaan, sillä tässä projektissa luodaan edellytyksiä tekoälyn käytölle HSY:ssä.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45850235"/>
                  </a:ext>
                </a:extLst>
              </a:tr>
              <a:tr h="847211">
                <a:tc>
                  <a:txBody>
                    <a:bodyPr/>
                    <a:lstStyle/>
                    <a:p>
                      <a:r>
                        <a:rPr lang="fi-FI" sz="1200">
                          <a:latin typeface="+mn-lt"/>
                        </a:rPr>
                        <a:t>Fiksummin-hanke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Hankkeen tavoitteena on parantaa kuntayhtymän taloudellista tilannetta ja toiminnan tehokkuutta kiinnittämällä huomiota kustannustehokkaisiin ja sujuviin toimintatapoihin. Sisäinen säästökampanja on käynnissä, siitä on viestitty, parhaillaan on menossa ideoiden kerääminen osana aloitetoimintaa. Ideoita on 14.8. mennessä saatu 33 kpl.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Hankkeen taloudellinen vaikutus selviää vasta kampanjan päättymisen yhteydessä. Jokaisessa ideassa pyydetään arvioimaan taloudellista säästövaikutusta.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97069962"/>
                  </a:ext>
                </a:extLst>
              </a:tr>
            </a:tbl>
          </a:graphicData>
        </a:graphic>
      </p:graphicFrame>
    </p:spTree>
    <p:extLst>
      <p:ext uri="{BB962C8B-B14F-4D97-AF65-F5344CB8AC3E}">
        <p14:creationId xmlns:p14="http://schemas.microsoft.com/office/powerpoint/2010/main" val="419996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437E-5285-9680-4CAF-1313691BFF8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9D2201-FC35-9020-3229-0142CD0ADA0C}"/>
              </a:ext>
            </a:extLst>
          </p:cNvPr>
          <p:cNvPicPr>
            <a:picLocks noChangeAspect="1"/>
          </p:cNvPicPr>
          <p:nvPr/>
        </p:nvPicPr>
        <p:blipFill>
          <a:blip r:embed="rId2"/>
          <a:stretch>
            <a:fillRect/>
          </a:stretch>
        </p:blipFill>
        <p:spPr>
          <a:xfrm>
            <a:off x="180752" y="1161740"/>
            <a:ext cx="8329456" cy="4696798"/>
          </a:xfrm>
          <a:prstGeom prst="rect">
            <a:avLst/>
          </a:prstGeom>
        </p:spPr>
      </p:pic>
      <p:sp>
        <p:nvSpPr>
          <p:cNvPr id="2" name="Title 1">
            <a:extLst>
              <a:ext uri="{FF2B5EF4-FFF2-40B4-BE49-F238E27FC236}">
                <a16:creationId xmlns:a16="http://schemas.microsoft.com/office/drawing/2014/main" id="{9C8CF6F5-9EB1-66E3-C5F3-27574F460C75}"/>
              </a:ext>
            </a:extLst>
          </p:cNvPr>
          <p:cNvSpPr>
            <a:spLocks noGrp="1"/>
          </p:cNvSpPr>
          <p:nvPr>
            <p:ph type="title" idx="4294967295"/>
          </p:nvPr>
        </p:nvSpPr>
        <p:spPr>
          <a:xfrm>
            <a:off x="341556" y="452672"/>
            <a:ext cx="11399838" cy="602057"/>
          </a:xfrm>
        </p:spPr>
        <p:txBody>
          <a:bodyPr/>
          <a:lstStyle/>
          <a:p>
            <a:r>
              <a:rPr lang="fi-FI" sz="2800">
                <a:latin typeface="Source Sans Pro Semibold"/>
                <a:ea typeface="Source Sans Pro Semibold"/>
              </a:rPr>
              <a:t>HSY:n rahavirtalaskelma 1-6 2025</a:t>
            </a:r>
            <a:endParaRPr lang="fi-FI" sz="2800">
              <a:solidFill>
                <a:srgbClr val="FF0000"/>
              </a:solidFill>
              <a:latin typeface="Source Sans Pro Semibold"/>
              <a:ea typeface="Source Sans Pro Semibold"/>
            </a:endParaRPr>
          </a:p>
        </p:txBody>
      </p:sp>
      <p:sp>
        <p:nvSpPr>
          <p:cNvPr id="14" name="Tekstiruutu 13">
            <a:extLst>
              <a:ext uri="{FF2B5EF4-FFF2-40B4-BE49-F238E27FC236}">
                <a16:creationId xmlns:a16="http://schemas.microsoft.com/office/drawing/2014/main" id="{02F6DD75-F984-38AA-A130-83BFFC630650}"/>
              </a:ext>
            </a:extLst>
          </p:cNvPr>
          <p:cNvSpPr txBox="1"/>
          <p:nvPr/>
        </p:nvSpPr>
        <p:spPr>
          <a:xfrm>
            <a:off x="8659519" y="1044792"/>
            <a:ext cx="3542901" cy="5016758"/>
          </a:xfrm>
          <a:prstGeom prst="rect">
            <a:avLst/>
          </a:prstGeom>
          <a:noFill/>
        </p:spPr>
        <p:txBody>
          <a:bodyPr wrap="square" lIns="91440" tIns="45720" rIns="91440" bIns="45720" rtlCol="0" anchor="t">
            <a:spAutoFit/>
          </a:bodyPr>
          <a:lstStyle/>
          <a:p>
            <a:pPr defTabSz="457200">
              <a:defRPr/>
            </a:pPr>
            <a:r>
              <a:rPr kumimoji="0" lang="fi-FI" sz="1600" b="0" i="0" u="none" strike="noStrike" kern="1200" cap="none" spc="0" normalizeH="0" baseline="0" noProof="0">
                <a:ln>
                  <a:noFill/>
                </a:ln>
                <a:effectLst/>
                <a:uLnTx/>
                <a:uFillTx/>
                <a:latin typeface="Arial"/>
                <a:ea typeface="+mn-ea"/>
                <a:cs typeface="+mn-cs"/>
              </a:rPr>
              <a:t>HSY:n velkaantumisen ennustetaan hidastuvan talousarviota nopeammin.</a:t>
            </a:r>
            <a:endParaRPr lang="fi-FI"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effectLst/>
              <a:uLnTx/>
              <a:uFillTx/>
              <a:latin typeface="Arial"/>
              <a:ea typeface="+mn-ea"/>
              <a:cs typeface="+mn-cs"/>
            </a:endParaRPr>
          </a:p>
          <a:p>
            <a:pPr defTabSz="457200">
              <a:defRPr/>
            </a:pPr>
            <a:r>
              <a:rPr lang="fi-FI" sz="1600">
                <a:latin typeface="Arial"/>
              </a:rPr>
              <a:t>Toiminnan ja investointien rahavirran odotetaan vahvistuvan 2025 talousarvioon verrattuna.</a:t>
            </a:r>
            <a:endParaRPr lang="fi-FI" sz="1600" b="0" i="0" u="none"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effectLst/>
              <a:uLnTx/>
              <a:uFillTx/>
              <a:latin typeface="Arial"/>
              <a:ea typeface="+mn-ea"/>
              <a:cs typeface="+mn-cs"/>
            </a:endParaRPr>
          </a:p>
          <a:p>
            <a:pPr defTabSz="457200">
              <a:defRPr/>
            </a:pPr>
            <a:r>
              <a:rPr lang="fi-FI" sz="1600">
                <a:latin typeface="Arial"/>
              </a:rPr>
              <a:t>Kaudella 1-6 2025 toiminnan ja investointien rahavirta oli 24,7 milj. euroa positiivinen.</a:t>
            </a:r>
            <a:endParaRPr lang="fi-FI" sz="1600">
              <a:latin typeface="Arial"/>
              <a:cs typeface="Arial"/>
            </a:endParaRPr>
          </a:p>
          <a:p>
            <a:pPr defTabSz="457200">
              <a:defRPr/>
            </a:pPr>
            <a:endParaRPr kumimoji="0" lang="fi-FI" sz="1600" b="0" i="0" u="none" strike="noStrike" kern="1200" cap="none" spc="0" normalizeH="0" baseline="0" noProof="0">
              <a:ln>
                <a:noFill/>
              </a:ln>
              <a:effectLst/>
              <a:uLnTx/>
              <a:uFillTx/>
              <a:latin typeface="Arial"/>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latin typeface="Arial"/>
              </a:rPr>
              <a:t>2025 1-6 kassa säilyi vahvana ja uutta lainaa nostettiin 75 milj. euroa kuluvan vuoden lainaohjelman puitteissa.</a:t>
            </a:r>
            <a:endParaRPr lang="fi-FI" sz="1600">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latin typeface="Arial"/>
                <a:cs typeface="Arial"/>
              </a:rPr>
              <a:t>Pitkäaikaisia lainoja </a:t>
            </a:r>
            <a:r>
              <a:rPr lang="fi-FI" sz="1600">
                <a:latin typeface="Arial"/>
              </a:rPr>
              <a:t>lyhennettiin 55,5 milj. euroa.</a:t>
            </a:r>
            <a:endParaRPr lang="fi-FI" sz="1600">
              <a:latin typeface="Arial"/>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a:latin typeface="Arial"/>
              </a:rPr>
              <a:t>Lyhytaikaisia lainoja ei ollut käytössä.</a:t>
            </a:r>
            <a:endParaRPr lang="fi-FI" sz="1600">
              <a:latin typeface="Arial"/>
              <a:cs typeface="Arial"/>
            </a:endParaRPr>
          </a:p>
        </p:txBody>
      </p:sp>
      <p:sp>
        <p:nvSpPr>
          <p:cNvPr id="7" name="Suorakulmio 6">
            <a:extLst>
              <a:ext uri="{FF2B5EF4-FFF2-40B4-BE49-F238E27FC236}">
                <a16:creationId xmlns:a16="http://schemas.microsoft.com/office/drawing/2014/main" id="{DBC6F477-3D3F-4715-AA58-73DAE3C5F208}"/>
              </a:ext>
            </a:extLst>
          </p:cNvPr>
          <p:cNvSpPr/>
          <p:nvPr/>
        </p:nvSpPr>
        <p:spPr>
          <a:xfrm>
            <a:off x="3096284" y="4749122"/>
            <a:ext cx="3494639" cy="22524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sp>
        <p:nvSpPr>
          <p:cNvPr id="5" name="Suorakulmio 6">
            <a:extLst>
              <a:ext uri="{FF2B5EF4-FFF2-40B4-BE49-F238E27FC236}">
                <a16:creationId xmlns:a16="http://schemas.microsoft.com/office/drawing/2014/main" id="{73E58302-6C43-4ECB-3C61-3B361F538B18}"/>
              </a:ext>
            </a:extLst>
          </p:cNvPr>
          <p:cNvSpPr/>
          <p:nvPr/>
        </p:nvSpPr>
        <p:spPr>
          <a:xfrm>
            <a:off x="3096284" y="3203760"/>
            <a:ext cx="3494639" cy="22524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sp>
        <p:nvSpPr>
          <p:cNvPr id="4" name="Tekstiruutu 3">
            <a:extLst>
              <a:ext uri="{FF2B5EF4-FFF2-40B4-BE49-F238E27FC236}">
                <a16:creationId xmlns:a16="http://schemas.microsoft.com/office/drawing/2014/main" id="{FD11E7D9-835B-63F8-C651-5188876A5C3B}"/>
              </a:ext>
            </a:extLst>
          </p:cNvPr>
          <p:cNvSpPr txBox="1"/>
          <p:nvPr/>
        </p:nvSpPr>
        <p:spPr>
          <a:xfrm>
            <a:off x="9210160" y="215842"/>
            <a:ext cx="787395" cy="369012"/>
          </a:xfrm>
          <a:prstGeom prst="rect">
            <a:avLst/>
          </a:prstGeom>
          <a:noFill/>
        </p:spPr>
        <p:txBody>
          <a:bodyPr wrap="none" rtlCol="0">
            <a:spAutoFit/>
          </a:bodyPr>
          <a:lstStyle/>
          <a:p>
            <a:r>
              <a:rPr lang="fi-FI"/>
              <a:t>Joona</a:t>
            </a:r>
          </a:p>
        </p:txBody>
      </p:sp>
    </p:spTree>
    <p:extLst>
      <p:ext uri="{BB962C8B-B14F-4D97-AF65-F5344CB8AC3E}">
        <p14:creationId xmlns:p14="http://schemas.microsoft.com/office/powerpoint/2010/main" val="98980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OMISTAJIEN ASETTAMIEN TAVOITTEIDEN SEURANTA</a:t>
            </a:r>
            <a:b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3. Vesi- ja jätehuollon toimivuuden parantaminen</a:t>
            </a:r>
            <a:br>
              <a:rPr kumimoji="0" lang="fi-FI" sz="2000" b="1" i="0" u="none" strike="noStrike" kern="1200" cap="none" spc="0" normalizeH="0" baseline="0" noProof="0">
                <a:ln>
                  <a:noFill/>
                </a:ln>
                <a:solidFill>
                  <a:prstClr val="black"/>
                </a:solidFill>
                <a:effectLst/>
                <a:uLnTx/>
                <a:uFillTx/>
                <a:latin typeface="Calibri Light" panose="020F0302020204030204"/>
                <a:ea typeface="+mn-ea"/>
                <a:cs typeface="+mn-cs"/>
              </a:rPr>
            </a:br>
            <a:br>
              <a:rPr kumimoji="0" lang="fi-FI" sz="2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lang="fi-FI"/>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a:xfrm>
            <a:off x="457201" y="1882589"/>
            <a:ext cx="11285895" cy="1546411"/>
          </a:xfrm>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3339034553"/>
              </p:ext>
            </p:extLst>
          </p:nvPr>
        </p:nvGraphicFramePr>
        <p:xfrm>
          <a:off x="448904" y="1882589"/>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r>
                        <a:rPr lang="fi-FI" sz="1200" kern="1200">
                          <a:solidFill>
                            <a:schemeClr val="dk1"/>
                          </a:solidFill>
                          <a:effectLst/>
                          <a:latin typeface="+mn-lt"/>
                          <a:ea typeface="+mn-ea"/>
                          <a:cs typeface="+mn-cs"/>
                        </a:rPr>
                        <a:t>1. </a:t>
                      </a:r>
                      <a:r>
                        <a:rPr lang="fi-FI" sz="1100" b="0" i="0" u="none" strike="noStrike" kern="1200" noProof="0">
                          <a:solidFill>
                            <a:schemeClr val="dk1"/>
                          </a:solidFill>
                          <a:effectLst/>
                        </a:rPr>
                        <a:t>Asiakasryhmä- ja toimintokohtainen asiakastyytyväisyys vuosittain, tavoitetaso 2025: vähintään 4,1/5</a:t>
                      </a:r>
                      <a:endParaRPr lang="en-US"/>
                    </a:p>
                    <a:p>
                      <a:pPr lvl="0">
                        <a:buNone/>
                      </a:pPr>
                      <a:endParaRPr lang="fi-FI" sz="1200" kern="120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mn-lt"/>
                          <a:ea typeface="+mn-ea"/>
                          <a:cs typeface="+mn-cs"/>
                        </a:rPr>
                        <a:t>HSY:n asiakastyytyväisyyden ennustetaan pysyvän korkealla tasolla. Asiakastyytyväisyys on pysynyt mittausjaksolla tasaisena ja hyvällä tasolla. Asiakkaiden sähköisen oma-asioinnin mahdollistavan OmaHSY-portaalin</a:t>
                      </a:r>
                      <a:r>
                        <a:rPr lang="fi-FI" sz="1200" b="0" i="0" u="none" strike="noStrike" kern="1200" cap="none" spc="0" normalizeH="0" baseline="0" noProof="0">
                          <a:ln>
                            <a:noFill/>
                          </a:ln>
                          <a:solidFill>
                            <a:schemeClr val="tx1"/>
                          </a:solidFill>
                          <a:effectLst/>
                          <a:uLnTx/>
                          <a:uFillTx/>
                          <a:latin typeface="+mn-lt"/>
                          <a:ea typeface="+mn-ea"/>
                          <a:cs typeface="+mn-cs"/>
                        </a:rPr>
                        <a:t> ensimmäinen</a:t>
                      </a:r>
                      <a:r>
                        <a:rPr kumimoji="0" lang="fi-FI" sz="1200" b="0" i="0" u="none" strike="noStrike" kern="1200" cap="none" spc="0" normalizeH="0" baseline="0" noProof="0">
                          <a:ln>
                            <a:noFill/>
                          </a:ln>
                          <a:solidFill>
                            <a:schemeClr val="tx1"/>
                          </a:solidFill>
                          <a:effectLst/>
                          <a:uLnTx/>
                          <a:uFillTx/>
                          <a:latin typeface="+mn-lt"/>
                          <a:ea typeface="+mn-ea"/>
                          <a:cs typeface="+mn-cs"/>
                        </a:rPr>
                        <a:t> versio</a:t>
                      </a:r>
                      <a:r>
                        <a:rPr lang="fi-FI" sz="1200" b="0" i="0" u="none" strike="noStrike" kern="1200" cap="none" spc="0" normalizeH="0" baseline="0" noProof="0">
                          <a:ln>
                            <a:noFill/>
                          </a:ln>
                          <a:solidFill>
                            <a:schemeClr val="tx1"/>
                          </a:solidFill>
                          <a:effectLst/>
                          <a:uLnTx/>
                          <a:uFillTx/>
                          <a:latin typeface="+mn-lt"/>
                          <a:ea typeface="+mn-ea"/>
                          <a:cs typeface="+mn-cs"/>
                        </a:rPr>
                        <a:t> julkaistiin </a:t>
                      </a:r>
                      <a:r>
                        <a:rPr kumimoji="0" lang="fi-FI" sz="1200" b="0" i="0" u="none" strike="noStrike" kern="1200" cap="none" spc="0" normalizeH="0" baseline="0" noProof="0">
                          <a:ln>
                            <a:noFill/>
                          </a:ln>
                          <a:solidFill>
                            <a:schemeClr val="tx1"/>
                          </a:solidFill>
                          <a:effectLst/>
                          <a:uLnTx/>
                          <a:uFillTx/>
                          <a:latin typeface="+mn-lt"/>
                          <a:ea typeface="+mn-ea"/>
                          <a:cs typeface="+mn-cs"/>
                        </a:rPr>
                        <a:t>omakotitaloasiakkaille </a:t>
                      </a:r>
                      <a:r>
                        <a:rPr lang="fi-FI" sz="1200" b="0" i="0" u="none" strike="noStrike" kern="1200" cap="none" spc="0" normalizeH="0" baseline="0" noProof="0">
                          <a:ln>
                            <a:noFill/>
                          </a:ln>
                          <a:solidFill>
                            <a:schemeClr val="tx1"/>
                          </a:solidFill>
                          <a:effectLst/>
                          <a:uLnTx/>
                          <a:uFillTx/>
                          <a:latin typeface="+mn-lt"/>
                          <a:ea typeface="+mn-ea"/>
                          <a:cs typeface="+mn-cs"/>
                        </a:rPr>
                        <a:t>marraskuussa</a:t>
                      </a:r>
                      <a:r>
                        <a:rPr kumimoji="0" lang="fi-FI" sz="1200" b="0" i="0" u="none" strike="noStrike" kern="1200" cap="none" spc="0" normalizeH="0" baseline="0" noProof="0">
                          <a:ln>
                            <a:noFill/>
                          </a:ln>
                          <a:solidFill>
                            <a:schemeClr val="tx1"/>
                          </a:solidFill>
                          <a:effectLst/>
                          <a:uLnTx/>
                          <a:uFillTx/>
                          <a:latin typeface="+mn-lt"/>
                          <a:ea typeface="+mn-ea"/>
                          <a:cs typeface="+mn-cs"/>
                        </a:rPr>
                        <a:t> </a:t>
                      </a:r>
                      <a:r>
                        <a:rPr lang="fi-FI" sz="1200" b="0" i="0" u="none" strike="noStrike" kern="1200" cap="none" spc="0" normalizeH="0" baseline="0" noProof="0">
                          <a:ln>
                            <a:noFill/>
                          </a:ln>
                          <a:solidFill>
                            <a:schemeClr val="tx1"/>
                          </a:solidFill>
                          <a:effectLst/>
                          <a:uLnTx/>
                          <a:uFillTx/>
                          <a:latin typeface="+mn-lt"/>
                          <a:ea typeface="+mn-ea"/>
                          <a:cs typeface="+mn-cs"/>
                        </a:rPr>
                        <a:t>2024. Yritysasiakkaat ja isännöitsijät saavat palvelun käyttöönsä vuoden 2025 aikana.  </a:t>
                      </a:r>
                      <a:r>
                        <a:rPr lang="fi-FI" sz="1200" b="0" i="0" u="none" strike="noStrike" kern="1200" cap="none" spc="0" normalizeH="0" baseline="0" noProof="0" err="1">
                          <a:ln>
                            <a:noFill/>
                          </a:ln>
                          <a:solidFill>
                            <a:schemeClr val="tx1"/>
                          </a:solidFill>
                          <a:effectLst/>
                          <a:uLnTx/>
                          <a:uFillTx/>
                          <a:latin typeface="+mn-lt"/>
                          <a:ea typeface="+mn-ea"/>
                          <a:cs typeface="+mn-cs"/>
                        </a:rPr>
                        <a:t>OmaHSY:n</a:t>
                      </a:r>
                      <a:r>
                        <a:rPr lang="fi-FI" sz="1200" b="0" i="0" u="none" strike="noStrike" kern="1200" cap="none" spc="0" normalizeH="0" baseline="0" noProof="0">
                          <a:ln>
                            <a:noFill/>
                          </a:ln>
                          <a:solidFill>
                            <a:schemeClr val="tx1"/>
                          </a:solidFill>
                          <a:effectLst/>
                          <a:uLnTx/>
                          <a:uFillTx/>
                          <a:latin typeface="+mn-lt"/>
                          <a:ea typeface="+mn-ea"/>
                          <a:cs typeface="+mn-cs"/>
                        </a:rPr>
                        <a:t> tulokset ovat uutena mukana asiakastyytyväisyyden mittauksessa.</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sp>
        <p:nvSpPr>
          <p:cNvPr id="19" name="Vuokaaviosymboli: Liitin 18">
            <a:extLst>
              <a:ext uri="{FF2B5EF4-FFF2-40B4-BE49-F238E27FC236}">
                <a16:creationId xmlns:a16="http://schemas.microsoft.com/office/drawing/2014/main" id="{9A990D55-B869-AD20-C2E8-2DB95BEAE4B1}"/>
              </a:ext>
            </a:extLst>
          </p:cNvPr>
          <p:cNvSpPr/>
          <p:nvPr/>
        </p:nvSpPr>
        <p:spPr>
          <a:xfrm>
            <a:off x="8642894" y="1350818"/>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2" name="Vuokaaviosymboli: Liitin 1">
            <a:extLst>
              <a:ext uri="{FF2B5EF4-FFF2-40B4-BE49-F238E27FC236}">
                <a16:creationId xmlns:a16="http://schemas.microsoft.com/office/drawing/2014/main" id="{636173F2-2F7D-D4FF-F2FC-006CD9318FE3}"/>
              </a:ext>
            </a:extLst>
          </p:cNvPr>
          <p:cNvSpPr/>
          <p:nvPr/>
        </p:nvSpPr>
        <p:spPr>
          <a:xfrm>
            <a:off x="8642894" y="35888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graphicFrame>
        <p:nvGraphicFramePr>
          <p:cNvPr id="3" name="Taulukko 4">
            <a:extLst>
              <a:ext uri="{FF2B5EF4-FFF2-40B4-BE49-F238E27FC236}">
                <a16:creationId xmlns:a16="http://schemas.microsoft.com/office/drawing/2014/main" id="{3DFF0E66-371C-6DB9-D5AD-FD672F8122CF}"/>
              </a:ext>
            </a:extLst>
          </p:cNvPr>
          <p:cNvGraphicFramePr>
            <a:graphicFrameLocks/>
          </p:cNvGraphicFramePr>
          <p:nvPr>
            <p:extLst>
              <p:ext uri="{D42A27DB-BD31-4B8C-83A1-F6EECF244321}">
                <p14:modId xmlns:p14="http://schemas.microsoft.com/office/powerpoint/2010/main" val="2059389228"/>
              </p:ext>
            </p:extLst>
          </p:nvPr>
        </p:nvGraphicFramePr>
        <p:xfrm>
          <a:off x="351184" y="4495210"/>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pPr lvl="0"/>
                      <a:r>
                        <a:rPr lang="fi-FI" sz="1100" kern="1200">
                          <a:solidFill>
                            <a:schemeClr val="tx1"/>
                          </a:solidFill>
                          <a:effectLst/>
                          <a:latin typeface="+mn-lt"/>
                          <a:ea typeface="+mn-ea"/>
                          <a:cs typeface="+mn-cs"/>
                        </a:rPr>
                        <a:t>Kuntayhtymän talousarviovalmistelussa otetaan huomioon peruspääomalle maksettava 1,5 %:n korvaus</a:t>
                      </a:r>
                    </a:p>
                    <a:p>
                      <a:pPr lvl="0">
                        <a:buNone/>
                      </a:pPr>
                      <a:endParaRPr lang="fi-FI" sz="1200" kern="120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latin typeface="+mn-lt"/>
                          <a:ea typeface="+mn-ea"/>
                          <a:cs typeface="+mn-cs"/>
                        </a:rPr>
                        <a:t>TTS-valmistelussa on huomioitu peruspääomalle maksettava 1,5 % korvaus.</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sp>
        <p:nvSpPr>
          <p:cNvPr id="4" name="Otsikko 13">
            <a:extLst>
              <a:ext uri="{FF2B5EF4-FFF2-40B4-BE49-F238E27FC236}">
                <a16:creationId xmlns:a16="http://schemas.microsoft.com/office/drawing/2014/main" id="{73388365-83A8-51FC-E941-7A8CEB7BD26A}"/>
              </a:ext>
            </a:extLst>
          </p:cNvPr>
          <p:cNvSpPr txBox="1">
            <a:spLocks/>
          </p:cNvSpPr>
          <p:nvPr/>
        </p:nvSpPr>
        <p:spPr>
          <a:xfrm>
            <a:off x="351184" y="3884823"/>
            <a:ext cx="7968486" cy="57457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spcBef>
                <a:spcPts val="0"/>
              </a:spcBef>
              <a:defRPr/>
            </a:pPr>
            <a:r>
              <a:rPr lang="fi-FI" sz="2800">
                <a:latin typeface="Source Sans Pro Semibold"/>
                <a:ea typeface="Source Sans Pro Semibold"/>
              </a:rPr>
              <a:t>MUU OMISTAJALINJAUS</a:t>
            </a:r>
            <a:br>
              <a:rPr lang="fi-FI" sz="2800">
                <a:latin typeface="Source Sans Pro Semibold" panose="020B0603030403020204" pitchFamily="34" charset="0"/>
                <a:ea typeface="Source Sans Pro Semibold" panose="020B0603030403020204" pitchFamily="34" charset="0"/>
              </a:rPr>
            </a:br>
            <a:br>
              <a:rPr lang="fi-FI" sz="2000">
                <a:latin typeface="Calibri Light" panose="020F0302020204030204"/>
                <a:ea typeface="+mn-ea"/>
                <a:cs typeface="+mn-cs"/>
              </a:rPr>
            </a:br>
            <a:br>
              <a:rPr lang="fi-FI" sz="2800" b="0">
                <a:latin typeface="Source Sans Pro" panose="020B0503030403020204" pitchFamily="34" charset="0"/>
                <a:ea typeface="Source Sans Pro" panose="020B0503030403020204" pitchFamily="34" charset="0"/>
              </a:rPr>
            </a:br>
            <a:endParaRPr lang="fi-FI" sz="2800"/>
          </a:p>
        </p:txBody>
      </p:sp>
      <p:sp>
        <p:nvSpPr>
          <p:cNvPr id="5" name="Vuokaaviosymboli: Liitin 4">
            <a:extLst>
              <a:ext uri="{FF2B5EF4-FFF2-40B4-BE49-F238E27FC236}">
                <a16:creationId xmlns:a16="http://schemas.microsoft.com/office/drawing/2014/main" id="{DAAC1A66-55BC-CDE7-B3F0-4BD95AB40C9D}"/>
              </a:ext>
            </a:extLst>
          </p:cNvPr>
          <p:cNvSpPr/>
          <p:nvPr/>
        </p:nvSpPr>
        <p:spPr>
          <a:xfrm>
            <a:off x="8642894" y="848269"/>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6" name="Vuokaaviosymboli: Liitin 5">
            <a:extLst>
              <a:ext uri="{FF2B5EF4-FFF2-40B4-BE49-F238E27FC236}">
                <a16:creationId xmlns:a16="http://schemas.microsoft.com/office/drawing/2014/main" id="{40A4F9D9-FB93-B3F5-396B-263C85A58930}"/>
              </a:ext>
            </a:extLst>
          </p:cNvPr>
          <p:cNvSpPr/>
          <p:nvPr/>
        </p:nvSpPr>
        <p:spPr>
          <a:xfrm>
            <a:off x="3169193" y="5222982"/>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7" name="Vuokaaviosymboli: Liitin 1">
            <a:extLst>
              <a:ext uri="{FF2B5EF4-FFF2-40B4-BE49-F238E27FC236}">
                <a16:creationId xmlns:a16="http://schemas.microsoft.com/office/drawing/2014/main" id="{C05855D1-3A68-675D-F750-A9FA65F6FB27}"/>
              </a:ext>
            </a:extLst>
          </p:cNvPr>
          <p:cNvSpPr/>
          <p:nvPr/>
        </p:nvSpPr>
        <p:spPr>
          <a:xfrm>
            <a:off x="3171183" y="2617340"/>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67827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3DEAB-787B-2FCF-EE29-685D4A68C47F}"/>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21C86CBC-E358-D151-9A17-22A9FDE13089}"/>
              </a:ext>
            </a:extLst>
          </p:cNvPr>
          <p:cNvSpPr>
            <a:spLocks noGrp="1"/>
          </p:cNvSpPr>
          <p:nvPr>
            <p:ph type="title" idx="4294967295"/>
          </p:nvPr>
        </p:nvSpPr>
        <p:spPr>
          <a:xfrm>
            <a:off x="262550" y="445418"/>
            <a:ext cx="11137287" cy="674971"/>
          </a:xfrm>
        </p:spPr>
        <p:txBody>
          <a:bodyPr/>
          <a:lstStyle/>
          <a:p>
            <a:r>
              <a:rPr kumimoji="0" lang="fi-FI" sz="2800" b="1" i="0" u="none" strike="noStrike" kern="1200" cap="none" spc="0" normalizeH="0" baseline="0" noProof="0">
                <a:ln>
                  <a:noFill/>
                </a:ln>
                <a:effectLst/>
                <a:uLnTx/>
                <a:uFillTx/>
                <a:latin typeface="Source Sans Pro Semibold"/>
                <a:ea typeface="Source Sans Pro Semibold"/>
              </a:rPr>
              <a:t>HSY:n tuloslaskelma </a:t>
            </a:r>
            <a:r>
              <a:rPr lang="fi-FI" sz="2800">
                <a:latin typeface="Source Sans Pro Semibold"/>
                <a:ea typeface="Source Sans Pro Semibold"/>
              </a:rPr>
              <a:t>1-6</a:t>
            </a:r>
            <a:r>
              <a:rPr kumimoji="0" lang="fi-FI" sz="2800" b="1" i="0" u="none" strike="noStrike" kern="1200" cap="none" spc="0" normalizeH="0" baseline="0" noProof="0">
                <a:ln>
                  <a:noFill/>
                </a:ln>
                <a:effectLst/>
                <a:uLnTx/>
                <a:uFillTx/>
                <a:latin typeface="Source Sans Pro Semibold"/>
                <a:ea typeface="Source Sans Pro Semibold"/>
              </a:rPr>
              <a:t> </a:t>
            </a:r>
            <a:r>
              <a:rPr lang="fi-FI" sz="2800">
                <a:latin typeface="Source Sans Pro Semibold"/>
                <a:ea typeface="Source Sans Pro Semibold"/>
              </a:rPr>
              <a:t>2025</a:t>
            </a:r>
            <a:endParaRPr lang="fi-FI" sz="3600" b="0">
              <a:latin typeface="Source Sans Pro Semibold"/>
              <a:ea typeface="Source Sans Pro Semibold"/>
              <a:cs typeface="Calibri" panose="020F0502020204030204" pitchFamily="34" charset="0"/>
            </a:endParaRPr>
          </a:p>
        </p:txBody>
      </p:sp>
      <p:sp>
        <p:nvSpPr>
          <p:cNvPr id="8" name="Tekstiruutu 7">
            <a:extLst>
              <a:ext uri="{FF2B5EF4-FFF2-40B4-BE49-F238E27FC236}">
                <a16:creationId xmlns:a16="http://schemas.microsoft.com/office/drawing/2014/main" id="{1CDED0E9-EBDD-7AB4-5722-0752B160C25C}"/>
              </a:ext>
            </a:extLst>
          </p:cNvPr>
          <p:cNvSpPr txBox="1"/>
          <p:nvPr/>
        </p:nvSpPr>
        <p:spPr>
          <a:xfrm>
            <a:off x="8503846" y="1166973"/>
            <a:ext cx="3425604" cy="5507918"/>
          </a:xfrm>
          <a:prstGeom prst="rect">
            <a:avLst/>
          </a:prstGeom>
          <a:noFill/>
        </p:spPr>
        <p:txBody>
          <a:bodyPr wrap="square" lIns="91440" tIns="45720" rIns="91440" bIns="45720" rtlCol="0" anchor="t">
            <a:spAutoFit/>
          </a:bodyPr>
          <a:lstStyle/>
          <a:p>
            <a:r>
              <a:rPr lang="fi-FI" sz="1750"/>
              <a:t>2025 1-6 osalta toimintakate oli 20,3 miljoonaa euroa vertailukautta vahvempi.</a:t>
            </a:r>
          </a:p>
          <a:p>
            <a:endParaRPr lang="fi-FI">
              <a:solidFill>
                <a:srgbClr val="FF0000"/>
              </a:solidFill>
            </a:endParaRPr>
          </a:p>
          <a:p>
            <a:r>
              <a:rPr lang="fi-FI" sz="1750"/>
              <a:t>2025 1-6 oli 5 miljoonaa euroa ylijäämäinen.</a:t>
            </a:r>
            <a:endParaRPr lang="fi-FI" sz="1750">
              <a:ea typeface="Source Sans Pro"/>
            </a:endParaRPr>
          </a:p>
          <a:p>
            <a:endParaRPr lang="fi-FI">
              <a:solidFill>
                <a:srgbClr val="FF0000"/>
              </a:solidFill>
            </a:endParaRPr>
          </a:p>
          <a:p>
            <a:r>
              <a:rPr lang="fi-FI" sz="1750"/>
              <a:t>HSY:n 2025 toimintatuottojen odotetaan olevan 5,8 miljoonaa euroa talousarviota vahvemmat.</a:t>
            </a:r>
            <a:endParaRPr lang="fi-FI" sz="1750">
              <a:ea typeface="Source Sans Pro"/>
            </a:endParaRPr>
          </a:p>
          <a:p>
            <a:endParaRPr lang="fi-FI">
              <a:solidFill>
                <a:srgbClr val="FF0000"/>
              </a:solidFill>
            </a:endParaRPr>
          </a:p>
          <a:p>
            <a:r>
              <a:rPr lang="fi-FI" sz="1750"/>
              <a:t>HSY:n toimintamenojen odotetaan olevan 5,9 miljoonaa euroa yli talousarvion.</a:t>
            </a:r>
            <a:endParaRPr lang="fi-FI" sz="1750">
              <a:ea typeface="Source Sans Pro"/>
            </a:endParaRPr>
          </a:p>
          <a:p>
            <a:endParaRPr lang="fi-FI"/>
          </a:p>
          <a:p>
            <a:r>
              <a:rPr lang="fi-FI" sz="1750"/>
              <a:t>HSY:n päivitetyn poistosuunnitelman vaikutuksesta poistojen odotetaan olevan 35,9 miljoonaa euroa yli talousarvion vuonna 2025.</a:t>
            </a:r>
            <a:endParaRPr lang="fi-FI" sz="1750">
              <a:ea typeface="Source Sans Pro"/>
            </a:endParaRPr>
          </a:p>
        </p:txBody>
      </p:sp>
      <p:pic>
        <p:nvPicPr>
          <p:cNvPr id="3" name="Picture 2">
            <a:extLst>
              <a:ext uri="{FF2B5EF4-FFF2-40B4-BE49-F238E27FC236}">
                <a16:creationId xmlns:a16="http://schemas.microsoft.com/office/drawing/2014/main" id="{099C063D-2D97-BF37-021F-14036EC4432F}"/>
              </a:ext>
            </a:extLst>
          </p:cNvPr>
          <p:cNvPicPr>
            <a:picLocks noChangeAspect="1"/>
          </p:cNvPicPr>
          <p:nvPr/>
        </p:nvPicPr>
        <p:blipFill>
          <a:blip r:embed="rId2"/>
          <a:stretch>
            <a:fillRect/>
          </a:stretch>
        </p:blipFill>
        <p:spPr>
          <a:xfrm>
            <a:off x="262550" y="1271492"/>
            <a:ext cx="8244356" cy="4694742"/>
          </a:xfrm>
          <a:prstGeom prst="rect">
            <a:avLst/>
          </a:prstGeom>
        </p:spPr>
      </p:pic>
    </p:spTree>
    <p:extLst>
      <p:ext uri="{BB962C8B-B14F-4D97-AF65-F5344CB8AC3E}">
        <p14:creationId xmlns:p14="http://schemas.microsoft.com/office/powerpoint/2010/main" val="2053962997"/>
      </p:ext>
    </p:extLst>
  </p:cSld>
  <p:clrMapOvr>
    <a:masterClrMapping/>
  </p:clrMapOvr>
</p:sld>
</file>

<file path=ppt/theme/theme1.xml><?xml version="1.0" encoding="utf-8"?>
<a:theme xmlns:a="http://schemas.openxmlformats.org/drawingml/2006/main" name="Office-teema">
  <a:themeElements>
    <a:clrScheme name="HSY COLORS">
      <a:dk1>
        <a:srgbClr val="000000"/>
      </a:dk1>
      <a:lt1>
        <a:srgbClr val="FFFFFF"/>
      </a:lt1>
      <a:dk2>
        <a:srgbClr val="000000"/>
      </a:dk2>
      <a:lt2>
        <a:srgbClr val="E7E6E6"/>
      </a:lt2>
      <a:accent1>
        <a:srgbClr val="51A0A3"/>
      </a:accent1>
      <a:accent2>
        <a:srgbClr val="EA7600"/>
      </a:accent2>
      <a:accent3>
        <a:srgbClr val="AC85B9"/>
      </a:accent3>
      <a:accent4>
        <a:srgbClr val="4D97C2"/>
      </a:accent4>
      <a:accent5>
        <a:srgbClr val="4D936F"/>
      </a:accent5>
      <a:accent6>
        <a:srgbClr val="FAE033"/>
      </a:accent6>
      <a:hlink>
        <a:srgbClr val="E369AB"/>
      </a:hlink>
      <a:folHlink>
        <a:srgbClr val="E0CFE4"/>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Y-esityspohja-2024-adminversio" id="{4F1B9EB0-C7AD-4350-B609-FE5686638D59}" vid="{CE3761ED-8987-4936-8DA4-93A66181414B}"/>
    </a:ext>
  </a:extLst>
</a:theme>
</file>

<file path=ppt/theme/theme2.xml><?xml version="1.0" encoding="utf-8"?>
<a:theme xmlns:a="http://schemas.openxmlformats.org/drawingml/2006/main" name="HSY 16-9 PP teema">
  <a:themeElements>
    <a:clrScheme name="HSY Värit vaalea pohja 2020">
      <a:dk1>
        <a:srgbClr val="3E3D4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1B827E"/>
      </a:hlink>
      <a:folHlink>
        <a:srgbClr val="814494"/>
      </a:folHlink>
    </a:clrScheme>
    <a:fontScheme name="HSY fonts">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2CDB2F84-52AA-40F5-933C-4BB1DC48C9A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B07B743A9E1B4797123D31D4D6EB19" ma:contentTypeVersion="6" ma:contentTypeDescription="Create a new document." ma:contentTypeScope="" ma:versionID="c37f150e5c8c6c5609f967fdd671353b">
  <xsd:schema xmlns:xsd="http://www.w3.org/2001/XMLSchema" xmlns:xs="http://www.w3.org/2001/XMLSchema" xmlns:p="http://schemas.microsoft.com/office/2006/metadata/properties" xmlns:ns2="719640d5-3804-4824-9156-42088ecbe869" xmlns:ns3="beeeb048-8fe5-45a0-9592-e2720ff3daac" targetNamespace="http://schemas.microsoft.com/office/2006/metadata/properties" ma:root="true" ma:fieldsID="4310dce712048dc0f5cf1e56616a9546" ns2:_="" ns3:_="">
    <xsd:import namespace="719640d5-3804-4824-9156-42088ecbe869"/>
    <xsd:import namespace="beeeb048-8fe5-45a0-9592-e2720ff3da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640d5-3804-4824-9156-42088ecbe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eeb048-8fe5-45a0-9592-e2720ff3da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00E19-E5FA-4FA7-B953-74DB7B76B86B}">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3AB224-806E-4D15-9260-3D9C7A5F60F5}">
  <ds:schemaRefs>
    <ds:schemaRef ds:uri="http://schemas.microsoft.com/sharepoint/v3/contenttype/forms"/>
  </ds:schemaRefs>
</ds:datastoreItem>
</file>

<file path=customXml/itemProps3.xml><?xml version="1.0" encoding="utf-8"?>
<ds:datastoreItem xmlns:ds="http://schemas.openxmlformats.org/officeDocument/2006/customXml" ds:itemID="{6F62476F-CE4F-4BC7-BC15-E4CECC2BF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640d5-3804-4824-9156-42088ecbe869"/>
    <ds:schemaRef ds:uri="beeeb048-8fe5-45a0-9592-e2720ff3d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d5ccdeb-a00b-4db8-aed8-e40b73cd6762}" enabled="1" method="Privileged" siteId="{95b14aa0-1026-4292-a4dd-7c9396e07296}" removed="0"/>
</clbl:labelList>
</file>

<file path=docProps/app.xml><?xml version="1.0" encoding="utf-8"?>
<Properties xmlns="http://schemas.openxmlformats.org/officeDocument/2006/extended-properties" xmlns:vt="http://schemas.openxmlformats.org/officeDocument/2006/docPropsVTypes">
  <Template/>
  <TotalTime>1</TotalTime>
  <Words>1535</Words>
  <Application>Microsoft Office PowerPoint</Application>
  <PresentationFormat>Laajakuva</PresentationFormat>
  <Paragraphs>167</Paragraphs>
  <Slides>12</Slides>
  <Notes>5</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12</vt:i4>
      </vt:variant>
    </vt:vector>
  </HeadingPairs>
  <TitlesOfParts>
    <vt:vector size="20" baseType="lpstr">
      <vt:lpstr>Source Sans Pro</vt:lpstr>
      <vt:lpstr>Arial</vt:lpstr>
      <vt:lpstr>Calibri</vt:lpstr>
      <vt:lpstr>Source Sans Pro Semibold</vt:lpstr>
      <vt:lpstr>Calibri Light</vt:lpstr>
      <vt:lpstr>Office-teema</vt:lpstr>
      <vt:lpstr>HSY 16-9 PP teema</vt:lpstr>
      <vt:lpstr>Office-teema</vt:lpstr>
      <vt:lpstr>HSY:n kvartaaliraportti 1-6/2025 omistajaohjaukselle</vt:lpstr>
      <vt:lpstr>Olennaiset nostot HSY:n toiminnasta raportointikaudella 1-6/2025</vt:lpstr>
      <vt:lpstr>OMISTAJIEN ASETTAMIEN TAVOITTEIDEN SEURANTA  1. Tuottavuuden nousu vähintään 1,5%.  </vt:lpstr>
      <vt:lpstr>OMISTAJIEN ASETTAMIEN TAVOITTEIDEN SEURANTA  2. Hiilineutraalisuus 2030 ja vastuullisuuden lisääminen. </vt:lpstr>
      <vt:lpstr>PowerPoint-esitys</vt:lpstr>
      <vt:lpstr>Tuottavuusohjelman keskeisten vuoden 2025 toimenpiteiden eteneminen ja niiden taloudelliset vaikutukset </vt:lpstr>
      <vt:lpstr>HSY:n rahavirtalaskelma 1-6 2025</vt:lpstr>
      <vt:lpstr>OMISTAJIEN ASETTAMIEN TAVOITTEIDEN SEURANTA 3. Vesi- ja jätehuollon toimivuuden parantaminen  </vt:lpstr>
      <vt:lpstr>HSY:n tuloslaskelma 1-6 2025</vt:lpstr>
      <vt:lpstr>Investoinnit  </vt:lpstr>
      <vt:lpstr>HSY:N TASE – 30.6.2025</vt:lpstr>
      <vt:lpstr>Tunnuslukujen seuranta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Latto Anne</dc:creator>
  <cp:lastModifiedBy>Lyytikäinen Susan</cp:lastModifiedBy>
  <cp:revision>2</cp:revision>
  <cp:lastPrinted>2024-02-05T13:02:43Z</cp:lastPrinted>
  <dcterms:created xsi:type="dcterms:W3CDTF">2024-02-28T07:42:56Z</dcterms:created>
  <dcterms:modified xsi:type="dcterms:W3CDTF">2025-08-15T13:02:15Z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f35e945f-875f-47b7-87fa-10b3524d17f5_Enabled">
    <vt:lpwstr>true</vt:lpwstr>
  </property>
  <property fmtid="{D5CDD505-2E9C-101B-9397-08002B2CF9AE}" pid="4" name="MSIP_Label_f35e945f-875f-47b7-87fa-10b3524d17f5_SetDate">
    <vt:lpwstr>2025-03-25T14:07:19Z</vt:lpwstr>
  </property>
  <property fmtid="{D5CDD505-2E9C-101B-9397-08002B2CF9AE}" pid="5" name="MSIP_Label_f35e945f-875f-47b7-87fa-10b3524d17f5_Method">
    <vt:lpwstr>Standard</vt:lpwstr>
  </property>
  <property fmtid="{D5CDD505-2E9C-101B-9397-08002B2CF9AE}" pid="6" name="MSIP_Label_f35e945f-875f-47b7-87fa-10b3524d17f5_Name">
    <vt:lpwstr>Julkinen (harkinnanvaraisesti)</vt:lpwstr>
  </property>
  <property fmtid="{D5CDD505-2E9C-101B-9397-08002B2CF9AE}" pid="7" name="MSIP_Label_f35e945f-875f-47b7-87fa-10b3524d17f5_SiteId">
    <vt:lpwstr>3feb6bc1-d722-4726-966c-5b58b64df752</vt:lpwstr>
  </property>
  <property fmtid="{D5CDD505-2E9C-101B-9397-08002B2CF9AE}" pid="8" name="MSIP_Label_f35e945f-875f-47b7-87fa-10b3524d17f5_ActionId">
    <vt:lpwstr>1aa93c71-e100-442a-890b-d67caf26da11</vt:lpwstr>
  </property>
  <property fmtid="{D5CDD505-2E9C-101B-9397-08002B2CF9AE}" pid="9" name="MSIP_Label_f35e945f-875f-47b7-87fa-10b3524d17f5_ContentBits">
    <vt:lpwstr>0</vt:lpwstr>
  </property>
  <property fmtid="{D5CDD505-2E9C-101B-9397-08002B2CF9AE}" pid="10" name="lcf76f155ced4ddcb4097134ff3c332f">
    <vt:lpwstr/>
  </property>
  <property fmtid="{D5CDD505-2E9C-101B-9397-08002B2CF9AE}" pid="11" name="TaxCatchAll">
    <vt:lpwstr/>
  </property>
  <property fmtid="{D5CDD505-2E9C-101B-9397-08002B2CF9AE}" pid="12" name="ContentTypeId">
    <vt:lpwstr>0x01010026B07B743A9E1B4797123D31D4D6EB19</vt:lpwstr>
  </property>
</Properties>
</file>