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 id="2147483736" r:id="rId6"/>
    <p:sldMasterId id="2147483766" r:id="rId7"/>
  </p:sldMasterIdLst>
  <p:notesMasterIdLst>
    <p:notesMasterId r:id="rId19"/>
  </p:notesMasterIdLst>
  <p:sldIdLst>
    <p:sldId id="9049" r:id="rId8"/>
    <p:sldId id="9054" r:id="rId9"/>
    <p:sldId id="343" r:id="rId10"/>
    <p:sldId id="344" r:id="rId11"/>
    <p:sldId id="328" r:id="rId12"/>
    <p:sldId id="330" r:id="rId13"/>
    <p:sldId id="9050" r:id="rId14"/>
    <p:sldId id="345" r:id="rId15"/>
    <p:sldId id="9051" r:id="rId16"/>
    <p:sldId id="9055" r:id="rId17"/>
    <p:sldId id="9048" r:id="rId18"/>
  </p:sldIdLst>
  <p:sldSz cx="12192000" cy="6858000"/>
  <p:notesSz cx="6858000" cy="9144000"/>
  <p:embeddedFontLst>
    <p:embeddedFont>
      <p:font typeface="Source Sans Pro" panose="020B0503030403020204" pitchFamily="34" charset="0"/>
      <p:regular r:id="rId20"/>
      <p:bold r:id="rId21"/>
      <p:italic r:id="rId22"/>
      <p:boldItalic r:id="rId23"/>
    </p:embeddedFont>
    <p:embeddedFont>
      <p:font typeface="Source Sans Pro Semibold" panose="020B0603030403020204" pitchFamily="34" charset="0"/>
      <p:regular r:id="rId24"/>
      <p:bold r:id="rId25"/>
      <p:italic r:id="rId26"/>
      <p:boldItalic r:id="rId27"/>
    </p:embeddedFont>
  </p:embeddedFontLst>
  <p:defaultTextStyle>
    <a:defPPr>
      <a:defRPr lang="en-FI"/>
    </a:defPPr>
    <a:lvl1pPr marL="0" algn="l" defTabSz="913668" rtl="0" eaLnBrk="1" latinLnBrk="0" hangingPunct="1">
      <a:defRPr sz="1798" kern="1200">
        <a:solidFill>
          <a:schemeClr val="tx1"/>
        </a:solidFill>
        <a:latin typeface="+mn-lt"/>
        <a:ea typeface="+mn-ea"/>
        <a:cs typeface="+mn-cs"/>
      </a:defRPr>
    </a:lvl1pPr>
    <a:lvl2pPr marL="456834" algn="l" defTabSz="913668" rtl="0" eaLnBrk="1" latinLnBrk="0" hangingPunct="1">
      <a:defRPr sz="1798" kern="1200">
        <a:solidFill>
          <a:schemeClr val="tx1"/>
        </a:solidFill>
        <a:latin typeface="+mn-lt"/>
        <a:ea typeface="+mn-ea"/>
        <a:cs typeface="+mn-cs"/>
      </a:defRPr>
    </a:lvl2pPr>
    <a:lvl3pPr marL="913668" algn="l" defTabSz="913668" rtl="0" eaLnBrk="1" latinLnBrk="0" hangingPunct="1">
      <a:defRPr sz="1798" kern="1200">
        <a:solidFill>
          <a:schemeClr val="tx1"/>
        </a:solidFill>
        <a:latin typeface="+mn-lt"/>
        <a:ea typeface="+mn-ea"/>
        <a:cs typeface="+mn-cs"/>
      </a:defRPr>
    </a:lvl3pPr>
    <a:lvl4pPr marL="1370503" algn="l" defTabSz="913668" rtl="0" eaLnBrk="1" latinLnBrk="0" hangingPunct="1">
      <a:defRPr sz="1798" kern="1200">
        <a:solidFill>
          <a:schemeClr val="tx1"/>
        </a:solidFill>
        <a:latin typeface="+mn-lt"/>
        <a:ea typeface="+mn-ea"/>
        <a:cs typeface="+mn-cs"/>
      </a:defRPr>
    </a:lvl4pPr>
    <a:lvl5pPr marL="1827337" algn="l" defTabSz="913668" rtl="0" eaLnBrk="1" latinLnBrk="0" hangingPunct="1">
      <a:defRPr sz="1798" kern="1200">
        <a:solidFill>
          <a:schemeClr val="tx1"/>
        </a:solidFill>
        <a:latin typeface="+mn-lt"/>
        <a:ea typeface="+mn-ea"/>
        <a:cs typeface="+mn-cs"/>
      </a:defRPr>
    </a:lvl5pPr>
    <a:lvl6pPr marL="2284172" algn="l" defTabSz="913668" rtl="0" eaLnBrk="1" latinLnBrk="0" hangingPunct="1">
      <a:defRPr sz="1798" kern="1200">
        <a:solidFill>
          <a:schemeClr val="tx1"/>
        </a:solidFill>
        <a:latin typeface="+mn-lt"/>
        <a:ea typeface="+mn-ea"/>
        <a:cs typeface="+mn-cs"/>
      </a:defRPr>
    </a:lvl6pPr>
    <a:lvl7pPr marL="2741006" algn="l" defTabSz="913668" rtl="0" eaLnBrk="1" latinLnBrk="0" hangingPunct="1">
      <a:defRPr sz="1798" kern="1200">
        <a:solidFill>
          <a:schemeClr val="tx1"/>
        </a:solidFill>
        <a:latin typeface="+mn-lt"/>
        <a:ea typeface="+mn-ea"/>
        <a:cs typeface="+mn-cs"/>
      </a:defRPr>
    </a:lvl7pPr>
    <a:lvl8pPr marL="3197840" algn="l" defTabSz="913668" rtl="0" eaLnBrk="1" latinLnBrk="0" hangingPunct="1">
      <a:defRPr sz="1798" kern="1200">
        <a:solidFill>
          <a:schemeClr val="tx1"/>
        </a:solidFill>
        <a:latin typeface="+mn-lt"/>
        <a:ea typeface="+mn-ea"/>
        <a:cs typeface="+mn-cs"/>
      </a:defRPr>
    </a:lvl8pPr>
    <a:lvl9pPr marL="3654675" algn="l" defTabSz="913668" rtl="0" eaLnBrk="1" latinLnBrk="0" hangingPunct="1">
      <a:defRPr sz="179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CAFA6-BCF6-32E6-9083-4023C9E7E5EF}" name="Kinnunen Joona" initials="KJ" userId="S::joona.kinnunen@hsy.fi::c0817cd0-2d6d-4d60-b679-a8bd43cf85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AE8"/>
    <a:srgbClr val="F7C899"/>
    <a:srgbClr val="F7D3E6"/>
    <a:srgbClr val="BDDCCF"/>
    <a:srgbClr val="C2DACE"/>
    <a:srgbClr val="C9EAEE"/>
    <a:srgbClr val="FDEF99"/>
    <a:srgbClr val="D4F2E4"/>
    <a:srgbClr val="D7F2F4"/>
    <a:srgbClr val="FFF6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354F7-8668-1642-9417-D6CC3FE13C2F}" type="datetimeFigureOut">
              <a:rPr lang="en-FI" smtClean="0"/>
              <a:t>01/22/2026</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588416-97D6-034A-A369-A193627F0F71}" type="slidenum">
              <a:rPr lang="en-FI" smtClean="0"/>
              <a:t>‹#›</a:t>
            </a:fld>
            <a:endParaRPr lang="en-FI"/>
          </a:p>
        </p:txBody>
      </p:sp>
    </p:spTree>
    <p:extLst>
      <p:ext uri="{BB962C8B-B14F-4D97-AF65-F5344CB8AC3E}">
        <p14:creationId xmlns:p14="http://schemas.microsoft.com/office/powerpoint/2010/main" val="1436025719"/>
      </p:ext>
    </p:extLst>
  </p:cSld>
  <p:clrMap bg1="lt1" tx1="dk1" bg2="lt2" tx2="dk2" accent1="accent1" accent2="accent2" accent3="accent3" accent4="accent4" accent5="accent5" accent6="accent6" hlink="hlink" folHlink="folHlink"/>
  <p:notesStyle>
    <a:lvl1pPr marL="0" algn="l" defTabSz="913668" rtl="0" eaLnBrk="1" latinLnBrk="0" hangingPunct="1">
      <a:defRPr sz="1200" kern="1200">
        <a:solidFill>
          <a:schemeClr val="tx1"/>
        </a:solidFill>
        <a:latin typeface="+mn-lt"/>
        <a:ea typeface="+mn-ea"/>
        <a:cs typeface="+mn-cs"/>
      </a:defRPr>
    </a:lvl1pPr>
    <a:lvl2pPr marL="456834" algn="l" defTabSz="913668" rtl="0" eaLnBrk="1" latinLnBrk="0" hangingPunct="1">
      <a:defRPr sz="1200" kern="1200">
        <a:solidFill>
          <a:schemeClr val="tx1"/>
        </a:solidFill>
        <a:latin typeface="+mn-lt"/>
        <a:ea typeface="+mn-ea"/>
        <a:cs typeface="+mn-cs"/>
      </a:defRPr>
    </a:lvl2pPr>
    <a:lvl3pPr marL="913668" algn="l" defTabSz="913668" rtl="0" eaLnBrk="1" latinLnBrk="0" hangingPunct="1">
      <a:defRPr sz="1200" kern="1200">
        <a:solidFill>
          <a:schemeClr val="tx1"/>
        </a:solidFill>
        <a:latin typeface="+mn-lt"/>
        <a:ea typeface="+mn-ea"/>
        <a:cs typeface="+mn-cs"/>
      </a:defRPr>
    </a:lvl3pPr>
    <a:lvl4pPr marL="1370503" algn="l" defTabSz="913668" rtl="0" eaLnBrk="1" latinLnBrk="0" hangingPunct="1">
      <a:defRPr sz="1200" kern="1200">
        <a:solidFill>
          <a:schemeClr val="tx1"/>
        </a:solidFill>
        <a:latin typeface="+mn-lt"/>
        <a:ea typeface="+mn-ea"/>
        <a:cs typeface="+mn-cs"/>
      </a:defRPr>
    </a:lvl4pPr>
    <a:lvl5pPr marL="1827337" algn="l" defTabSz="913668" rtl="0" eaLnBrk="1" latinLnBrk="0" hangingPunct="1">
      <a:defRPr sz="1200" kern="1200">
        <a:solidFill>
          <a:schemeClr val="tx1"/>
        </a:solidFill>
        <a:latin typeface="+mn-lt"/>
        <a:ea typeface="+mn-ea"/>
        <a:cs typeface="+mn-cs"/>
      </a:defRPr>
    </a:lvl5pPr>
    <a:lvl6pPr marL="2284172" algn="l" defTabSz="913668" rtl="0" eaLnBrk="1" latinLnBrk="0" hangingPunct="1">
      <a:defRPr sz="1200" kern="1200">
        <a:solidFill>
          <a:schemeClr val="tx1"/>
        </a:solidFill>
        <a:latin typeface="+mn-lt"/>
        <a:ea typeface="+mn-ea"/>
        <a:cs typeface="+mn-cs"/>
      </a:defRPr>
    </a:lvl6pPr>
    <a:lvl7pPr marL="2741006" algn="l" defTabSz="913668" rtl="0" eaLnBrk="1" latinLnBrk="0" hangingPunct="1">
      <a:defRPr sz="1200" kern="1200">
        <a:solidFill>
          <a:schemeClr val="tx1"/>
        </a:solidFill>
        <a:latin typeface="+mn-lt"/>
        <a:ea typeface="+mn-ea"/>
        <a:cs typeface="+mn-cs"/>
      </a:defRPr>
    </a:lvl7pPr>
    <a:lvl8pPr marL="3197840" algn="l" defTabSz="913668" rtl="0" eaLnBrk="1" latinLnBrk="0" hangingPunct="1">
      <a:defRPr sz="1200" kern="1200">
        <a:solidFill>
          <a:schemeClr val="tx1"/>
        </a:solidFill>
        <a:latin typeface="+mn-lt"/>
        <a:ea typeface="+mn-ea"/>
        <a:cs typeface="+mn-cs"/>
      </a:defRPr>
    </a:lvl8pPr>
    <a:lvl9pPr marL="3654675" algn="l" defTabSz="91366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txBody>
          <a:bodyPr/>
          <a:lstStyle/>
          <a:p>
            <a:endParaRPr lang="fi-FI"/>
          </a:p>
        </p:txBody>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A4588416-97D6-034A-A369-A193627F0F71}" type="slidenum">
              <a:rPr lang="en-FI" smtClean="0"/>
              <a:t>2</a:t>
            </a:fld>
            <a:endParaRPr lang="en-FI"/>
          </a:p>
        </p:txBody>
      </p:sp>
    </p:spTree>
    <p:extLst>
      <p:ext uri="{BB962C8B-B14F-4D97-AF65-F5344CB8AC3E}">
        <p14:creationId xmlns:p14="http://schemas.microsoft.com/office/powerpoint/2010/main" val="60505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 13.10.</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EFED1-5946-45C3-9CC1-3C3D98C3074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73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Päiv. 13.10.</a:t>
            </a:r>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EFED1-5946-45C3-9CC1-3C3D98C3074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729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yhjä (vai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739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tsikko+teksti+kuva+kuvateksti">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2"/>
            <a:ext cx="6096000" cy="5566229"/>
          </a:xfrm>
          <a:ln>
            <a:noFill/>
          </a:ln>
        </p:spPr>
        <p:txBody>
          <a:bodyPr>
            <a:noAutofit/>
          </a:bodyPr>
          <a:lstStyle/>
          <a:p>
            <a:r>
              <a:rPr lang="en-FI"/>
              <a:t>Kuva tähän</a:t>
            </a:r>
          </a:p>
        </p:txBody>
      </p:sp>
      <p:sp>
        <p:nvSpPr>
          <p:cNvPr id="2" name="Rectangle 1">
            <a:extLst>
              <a:ext uri="{FF2B5EF4-FFF2-40B4-BE49-F238E27FC236}">
                <a16:creationId xmlns:a16="http://schemas.microsoft.com/office/drawing/2014/main" id="{E8879AB8-F64B-9923-451B-EF06E2886D0D}"/>
              </a:ext>
            </a:extLst>
          </p:cNvPr>
          <p:cNvSpPr/>
          <p:nvPr userDrawn="1"/>
        </p:nvSpPr>
        <p:spPr>
          <a:xfrm>
            <a:off x="6096000" y="5566231"/>
            <a:ext cx="6096000" cy="129177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3" name="Content Placeholder 3">
            <a:extLst>
              <a:ext uri="{FF2B5EF4-FFF2-40B4-BE49-F238E27FC236}">
                <a16:creationId xmlns:a16="http://schemas.microsoft.com/office/drawing/2014/main" id="{0E359399-ED97-1537-0593-2A6B9C447F8B}"/>
              </a:ext>
            </a:extLst>
          </p:cNvPr>
          <p:cNvSpPr>
            <a:spLocks noGrp="1"/>
          </p:cNvSpPr>
          <p:nvPr>
            <p:ph sz="half" idx="15" hasCustomPrompt="1"/>
          </p:nvPr>
        </p:nvSpPr>
        <p:spPr>
          <a:xfrm>
            <a:off x="6489814" y="5833760"/>
            <a:ext cx="5351005" cy="848545"/>
          </a:xfrm>
        </p:spPr>
        <p:txBody>
          <a:bodyPr anchor="ctr">
            <a:noAutofit/>
          </a:bodyPr>
          <a:lstStyle>
            <a:lvl1pPr>
              <a:lnSpc>
                <a:spcPct val="90000"/>
              </a:lnSpc>
              <a:defRPr sz="1700">
                <a:solidFill>
                  <a:schemeClr val="bg1"/>
                </a:solidFill>
              </a:defRPr>
            </a:lvl1pPr>
            <a:lvl2pPr>
              <a:lnSpc>
                <a:spcPct val="90000"/>
              </a:lnSpc>
              <a:defRPr sz="1400">
                <a:solidFill>
                  <a:schemeClr val="bg1"/>
                </a:solidFill>
              </a:defRPr>
            </a:lvl2pPr>
            <a:lvl3pPr>
              <a:lnSpc>
                <a:spcPct val="90000"/>
              </a:lnSpc>
              <a:defRPr sz="1400">
                <a:solidFill>
                  <a:schemeClr val="bg1"/>
                </a:solidFill>
              </a:defRPr>
            </a:lvl3pPr>
            <a:lvl4pPr>
              <a:lnSpc>
                <a:spcPct val="90000"/>
              </a:lnSpc>
              <a:defRPr sz="1400">
                <a:solidFill>
                  <a:schemeClr val="bg1"/>
                </a:solidFill>
              </a:defRPr>
            </a:lvl4pPr>
            <a:lvl5pPr>
              <a:lnSpc>
                <a:spcPct val="90000"/>
              </a:lnSpc>
              <a:defRPr sz="1400">
                <a:solidFill>
                  <a:schemeClr val="bg1"/>
                </a:solidFill>
              </a:defRPr>
            </a:lvl5pPr>
          </a:lstStyle>
          <a:p>
            <a:pPr lvl="0"/>
            <a:r>
              <a:rPr lang="en-GB" err="1"/>
              <a:t>Kuvateksti</a:t>
            </a:r>
            <a:r>
              <a:rPr lang="en-GB"/>
              <a:t> -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5" name="Picture 4">
            <a:extLst>
              <a:ext uri="{FF2B5EF4-FFF2-40B4-BE49-F238E27FC236}">
                <a16:creationId xmlns:a16="http://schemas.microsoft.com/office/drawing/2014/main" id="{D19945CF-6E99-1C19-550A-37DDB21A8FF1}"/>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099946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teksti/chart + bulletpoints">
    <p:spTree>
      <p:nvGrpSpPr>
        <p:cNvPr id="1" name=""/>
        <p:cNvGrpSpPr/>
        <p:nvPr/>
      </p:nvGrpSpPr>
      <p:grpSpPr>
        <a:xfrm>
          <a:off x="0" y="0"/>
          <a:ext cx="0" cy="0"/>
          <a:chOff x="0" y="0"/>
          <a:chExt cx="0" cy="0"/>
        </a:xfrm>
      </p:grpSpPr>
      <p:sp>
        <p:nvSpPr>
          <p:cNvPr id="8" name="Title 24">
            <a:extLst>
              <a:ext uri="{FF2B5EF4-FFF2-40B4-BE49-F238E27FC236}">
                <a16:creationId xmlns:a16="http://schemas.microsoft.com/office/drawing/2014/main" id="{794BDEA6-51E5-109C-576B-CADA38622121}"/>
              </a:ext>
            </a:extLst>
          </p:cNvPr>
          <p:cNvSpPr>
            <a:spLocks noGrp="1"/>
          </p:cNvSpPr>
          <p:nvPr>
            <p:ph type="title" hasCustomPrompt="1"/>
          </p:nvPr>
        </p:nvSpPr>
        <p:spPr>
          <a:xfrm>
            <a:off x="351184" y="539859"/>
            <a:ext cx="5157787" cy="1096662"/>
          </a:xfrm>
        </p:spPr>
        <p:txBody>
          <a:bodyPr>
            <a:noAutofit/>
          </a:bodyPr>
          <a:lstStyle/>
          <a:p>
            <a:r>
              <a:rPr lang="en-GB"/>
              <a:t>HSY </a:t>
            </a:r>
            <a:r>
              <a:rPr lang="en-GB" err="1"/>
              <a:t>otsikko</a:t>
            </a:r>
            <a:r>
              <a:rPr lang="en-GB"/>
              <a:t> </a:t>
            </a:r>
            <a:br>
              <a:rPr lang="en-GB"/>
            </a:br>
            <a:r>
              <a:rPr lang="en-GB" err="1"/>
              <a:t>tähän</a:t>
            </a:r>
            <a:endParaRPr lang="en-FI"/>
          </a:p>
        </p:txBody>
      </p:sp>
      <p:sp>
        <p:nvSpPr>
          <p:cNvPr id="34" name="Rectangle 33">
            <a:extLst>
              <a:ext uri="{FF2B5EF4-FFF2-40B4-BE49-F238E27FC236}">
                <a16:creationId xmlns:a16="http://schemas.microsoft.com/office/drawing/2014/main" id="{A94D4F37-6AFA-E728-E5FE-9781E0FC4BC7}"/>
              </a:ext>
            </a:extLst>
          </p:cNvPr>
          <p:cNvSpPr/>
          <p:nvPr userDrawn="1"/>
        </p:nvSpPr>
        <p:spPr>
          <a:xfrm>
            <a:off x="6024787" y="-7388"/>
            <a:ext cx="6268653" cy="6865388"/>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7512599D-C4A3-7285-D544-46ABB28F9794}"/>
              </a:ext>
            </a:extLst>
          </p:cNvPr>
          <p:cNvSpPr>
            <a:spLocks noGrp="1"/>
          </p:cNvSpPr>
          <p:nvPr>
            <p:ph sz="half" idx="2" hasCustomPrompt="1"/>
          </p:nvPr>
        </p:nvSpPr>
        <p:spPr>
          <a:xfrm>
            <a:off x="368967" y="1636521"/>
            <a:ext cx="3913168"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11" name="Content Placeholder 3">
            <a:extLst>
              <a:ext uri="{FF2B5EF4-FFF2-40B4-BE49-F238E27FC236}">
                <a16:creationId xmlns:a16="http://schemas.microsoft.com/office/drawing/2014/main" id="{AC0C2082-E02B-7615-5078-E055C54DC0AA}"/>
              </a:ext>
            </a:extLst>
          </p:cNvPr>
          <p:cNvSpPr>
            <a:spLocks noGrp="1"/>
          </p:cNvSpPr>
          <p:nvPr>
            <p:ph sz="half" idx="10"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31" name="Content Placeholder 3">
            <a:extLst>
              <a:ext uri="{FF2B5EF4-FFF2-40B4-BE49-F238E27FC236}">
                <a16:creationId xmlns:a16="http://schemas.microsoft.com/office/drawing/2014/main" id="{91B755BA-8840-3D44-B652-5791B8FD8818}"/>
              </a:ext>
            </a:extLst>
          </p:cNvPr>
          <p:cNvSpPr>
            <a:spLocks noGrp="1"/>
          </p:cNvSpPr>
          <p:nvPr>
            <p:ph sz="half" idx="11" hasCustomPrompt="1"/>
          </p:nvPr>
        </p:nvSpPr>
        <p:spPr>
          <a:xfrm>
            <a:off x="6871625" y="2111132"/>
            <a:ext cx="3913168" cy="649927"/>
          </a:xfrm>
        </p:spPr>
        <p:txBody>
          <a:bodyPr anchor="t">
            <a:noAutofit/>
          </a:bodyPr>
          <a:lstStyle>
            <a:lvl1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1pPr>
            <a:lvl2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2pPr>
            <a:lvl3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3pPr>
            <a:lvl4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4pPr>
            <a:lvl5pPr>
              <a:lnSpc>
                <a:spcPct val="90000"/>
              </a:lnSpc>
              <a:defRPr sz="2400" b="1" i="0">
                <a:solidFill>
                  <a:schemeClr val="tx1"/>
                </a:solidFill>
                <a:latin typeface="Source Sans Pro Semibold" panose="020B0503030403020204" pitchFamily="34" charset="0"/>
                <a:ea typeface="Source Sans Pro Semibold" panose="020B0503030403020204" pitchFamily="34" charset="0"/>
              </a:defRPr>
            </a:lvl5pPr>
          </a:lstStyle>
          <a:p>
            <a:pPr lvl="0"/>
            <a:r>
              <a:rPr lang="en-GB" err="1"/>
              <a:t>Otsikko</a:t>
            </a:r>
            <a:r>
              <a:rPr lang="en-GB"/>
              <a:t> </a:t>
            </a:r>
            <a:r>
              <a:rPr lang="en-GB" err="1"/>
              <a:t>tähän</a:t>
            </a:r>
            <a:endParaRPr lang="en-FI"/>
          </a:p>
        </p:txBody>
      </p:sp>
      <p:sp>
        <p:nvSpPr>
          <p:cNvPr id="37" name="Content Placeholder 3">
            <a:extLst>
              <a:ext uri="{FF2B5EF4-FFF2-40B4-BE49-F238E27FC236}">
                <a16:creationId xmlns:a16="http://schemas.microsoft.com/office/drawing/2014/main" id="{49CC72D3-863D-1499-3D44-F0B199FE876D}"/>
              </a:ext>
            </a:extLst>
          </p:cNvPr>
          <p:cNvSpPr>
            <a:spLocks noGrp="1"/>
          </p:cNvSpPr>
          <p:nvPr>
            <p:ph sz="half" idx="14" hasCustomPrompt="1"/>
          </p:nvPr>
        </p:nvSpPr>
        <p:spPr>
          <a:xfrm>
            <a:off x="6880170" y="2889637"/>
            <a:ext cx="4451554" cy="3368394"/>
          </a:xfrm>
        </p:spPr>
        <p:txBody>
          <a:bodyPr anchor="t">
            <a:noAutofit/>
          </a:bodyPr>
          <a:lstStyle>
            <a:lvl1pPr marL="342900" indent="-342900">
              <a:lnSpc>
                <a:spcPct val="90000"/>
              </a:lnSpc>
              <a:buFont typeface="Arial" panose="020B0604020202020204" pitchFamily="34" charset="0"/>
              <a:buChar char="•"/>
              <a:defRPr sz="2000"/>
            </a:lvl1pPr>
            <a:lvl2pPr marL="800100" indent="-342900">
              <a:lnSpc>
                <a:spcPct val="90000"/>
              </a:lnSpc>
              <a:buFont typeface="Arial" panose="020B0604020202020204" pitchFamily="34" charset="0"/>
              <a:buChar char="•"/>
              <a:defRPr sz="2000"/>
            </a:lvl2pPr>
            <a:lvl3pPr marL="1257300" indent="-342900">
              <a:lnSpc>
                <a:spcPct val="90000"/>
              </a:lnSpc>
              <a:buFont typeface="Arial" panose="020B0604020202020204" pitchFamily="34" charset="0"/>
              <a:buChar char="•"/>
              <a:defRPr sz="2000"/>
            </a:lvl3pPr>
            <a:lvl4pPr marL="1714500" indent="-342900">
              <a:lnSpc>
                <a:spcPct val="90000"/>
              </a:lnSpc>
              <a:buFont typeface="Arial" panose="020B0604020202020204" pitchFamily="34" charset="0"/>
              <a:buChar char="•"/>
              <a:defRPr sz="2000"/>
            </a:lvl4pPr>
            <a:lvl5pPr marL="2171700" indent="-342900">
              <a:lnSpc>
                <a:spcPct val="90000"/>
              </a:lnSpc>
              <a:buFont typeface="Arial" panose="020B0604020202020204" pitchFamily="34" charset="0"/>
              <a:buChar char="•"/>
              <a:defRPr sz="2000"/>
            </a:lvl5pPr>
          </a:lstStyle>
          <a:p>
            <a:pPr lvl="0"/>
            <a:r>
              <a:rPr lang="en-GB"/>
              <a:t>Bullet points</a:t>
            </a:r>
          </a:p>
        </p:txBody>
      </p:sp>
      <p:pic>
        <p:nvPicPr>
          <p:cNvPr id="38" name="Picture 37">
            <a:extLst>
              <a:ext uri="{FF2B5EF4-FFF2-40B4-BE49-F238E27FC236}">
                <a16:creationId xmlns:a16="http://schemas.microsoft.com/office/drawing/2014/main" id="{E1DC6651-6E5E-FD9B-E147-8BFA9037C9A2}"/>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861540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Ingressi+teksti(leveä) 1">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6"/>
            <a:ext cx="7363029" cy="2040197"/>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89863"/>
            <a:ext cx="11391913" cy="2103120"/>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Tree>
    <p:extLst>
      <p:ext uri="{BB962C8B-B14F-4D97-AF65-F5344CB8AC3E}">
        <p14:creationId xmlns:p14="http://schemas.microsoft.com/office/powerpoint/2010/main" val="1331999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teksti (leveä)">
    <p:spTree>
      <p:nvGrpSpPr>
        <p:cNvPr id="1" name=""/>
        <p:cNvGrpSpPr/>
        <p:nvPr/>
      </p:nvGrpSpPr>
      <p:grpSpPr>
        <a:xfrm>
          <a:off x="0" y="0"/>
          <a:ext cx="0" cy="0"/>
          <a:chOff x="0" y="0"/>
          <a:chExt cx="0" cy="0"/>
        </a:xfrm>
      </p:grpSpPr>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1843316"/>
            <a:ext cx="11391913" cy="4349667"/>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230005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teksti+ 2 x 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241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0" y="2968668"/>
            <a:ext cx="5303838" cy="3532337"/>
          </a:xfrm>
        </p:spPr>
        <p:txBody>
          <a:bodyPr>
            <a:noAutofit/>
          </a:bodyPr>
          <a:lstStyle>
            <a:lvl1pPr>
              <a:defRPr>
                <a:solidFill>
                  <a:schemeClr val="tx1"/>
                </a:solidFill>
              </a:defRPr>
            </a:lvl1pPr>
          </a:lstStyle>
          <a:p>
            <a:r>
              <a:rPr lang="en-FI"/>
              <a:t>Kaavio tähän</a:t>
            </a:r>
          </a:p>
        </p:txBody>
      </p:sp>
      <p:sp>
        <p:nvSpPr>
          <p:cNvPr id="11" name="Chart Placeholder 8">
            <a:extLst>
              <a:ext uri="{FF2B5EF4-FFF2-40B4-BE49-F238E27FC236}">
                <a16:creationId xmlns:a16="http://schemas.microsoft.com/office/drawing/2014/main" id="{7CF24BC6-1DFF-EBA1-83B9-505BE8CA810F}"/>
              </a:ext>
            </a:extLst>
          </p:cNvPr>
          <p:cNvSpPr>
            <a:spLocks noGrp="1"/>
          </p:cNvSpPr>
          <p:nvPr>
            <p:ph type="chart" sz="quarter" idx="11" hasCustomPrompt="1"/>
          </p:nvPr>
        </p:nvSpPr>
        <p:spPr>
          <a:xfrm>
            <a:off x="6428232" y="2968668"/>
            <a:ext cx="5303838" cy="3532337"/>
          </a:xfrm>
        </p:spPr>
        <p:txBody>
          <a:bodyPr>
            <a:noAutofit/>
          </a:bodyPr>
          <a:lstStyle>
            <a:lvl1pPr>
              <a:defRPr>
                <a:solidFill>
                  <a:schemeClr val="tx1"/>
                </a:solidFill>
              </a:defRPr>
            </a:lvl1pPr>
          </a:lstStyle>
          <a:p>
            <a:r>
              <a:rPr lang="en-FI"/>
              <a:t>Kaavio tähän</a:t>
            </a:r>
          </a:p>
        </p:txBody>
      </p:sp>
    </p:spTree>
    <p:extLst>
      <p:ext uri="{BB962C8B-B14F-4D97-AF65-F5344CB8AC3E}">
        <p14:creationId xmlns:p14="http://schemas.microsoft.com/office/powerpoint/2010/main" val="1134257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1882588"/>
            <a:ext cx="11285895" cy="4618415"/>
          </a:xfrm>
        </p:spPr>
        <p:txBody>
          <a:bodyPr/>
          <a:lstStyle/>
          <a:p>
            <a:r>
              <a:rPr lang="en-FI"/>
              <a:t>Kaavio tähän</a:t>
            </a:r>
          </a:p>
        </p:txBody>
      </p:sp>
    </p:spTree>
    <p:extLst>
      <p:ext uri="{BB962C8B-B14F-4D97-AF65-F5344CB8AC3E}">
        <p14:creationId xmlns:p14="http://schemas.microsoft.com/office/powerpoint/2010/main" val="370418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4" name="Content Placeholder 3">
            <a:extLst>
              <a:ext uri="{FF2B5EF4-FFF2-40B4-BE49-F238E27FC236}">
                <a16:creationId xmlns:a16="http://schemas.microsoft.com/office/drawing/2014/main" id="{234DDC0B-0E93-8555-5254-0822F3D1BB3B}"/>
              </a:ext>
            </a:extLst>
          </p:cNvPr>
          <p:cNvSpPr>
            <a:spLocks noGrp="1"/>
          </p:cNvSpPr>
          <p:nvPr>
            <p:ph sz="half" idx="2" hasCustomPrompt="1"/>
          </p:nvPr>
        </p:nvSpPr>
        <p:spPr>
          <a:xfrm>
            <a:off x="351182" y="1843314"/>
            <a:ext cx="9451186" cy="910644"/>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Chart Placeholder 8">
            <a:extLst>
              <a:ext uri="{FF2B5EF4-FFF2-40B4-BE49-F238E27FC236}">
                <a16:creationId xmlns:a16="http://schemas.microsoft.com/office/drawing/2014/main" id="{4D1042AA-0BC7-5DD2-12A5-A7EA21B2752B}"/>
              </a:ext>
            </a:extLst>
          </p:cNvPr>
          <p:cNvSpPr>
            <a:spLocks noGrp="1"/>
          </p:cNvSpPr>
          <p:nvPr>
            <p:ph type="chart" sz="quarter" idx="10" hasCustomPrompt="1"/>
          </p:nvPr>
        </p:nvSpPr>
        <p:spPr>
          <a:xfrm>
            <a:off x="457201" y="2990628"/>
            <a:ext cx="11285895" cy="3510377"/>
          </a:xfrm>
        </p:spPr>
        <p:txBody>
          <a:bodyPr/>
          <a:lstStyle/>
          <a:p>
            <a:r>
              <a:rPr lang="en-FI"/>
              <a:t>Kaavio</a:t>
            </a:r>
          </a:p>
        </p:txBody>
      </p:sp>
    </p:spTree>
    <p:extLst>
      <p:ext uri="{BB962C8B-B14F-4D97-AF65-F5344CB8AC3E}">
        <p14:creationId xmlns:p14="http://schemas.microsoft.com/office/powerpoint/2010/main" val="423997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Ingressi+teksti+chart">
    <p:spTree>
      <p:nvGrpSpPr>
        <p:cNvPr id="1" name=""/>
        <p:cNvGrpSpPr/>
        <p:nvPr/>
      </p:nvGrpSpPr>
      <p:grpSpPr>
        <a:xfrm>
          <a:off x="0" y="0"/>
          <a:ext cx="0" cy="0"/>
          <a:chOff x="0" y="0"/>
          <a:chExt cx="0" cy="0"/>
        </a:xfrm>
      </p:grpSpPr>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4"/>
            <a:ext cx="5157787" cy="21650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4093029"/>
            <a:ext cx="5157787" cy="2165002"/>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5" name="Chart Placeholder 4">
            <a:extLst>
              <a:ext uri="{FF2B5EF4-FFF2-40B4-BE49-F238E27FC236}">
                <a16:creationId xmlns:a16="http://schemas.microsoft.com/office/drawing/2014/main" id="{84AB4286-38A0-5A32-DD4C-81EFDF5CA60C}"/>
              </a:ext>
            </a:extLst>
          </p:cNvPr>
          <p:cNvSpPr>
            <a:spLocks noGrp="1"/>
          </p:cNvSpPr>
          <p:nvPr>
            <p:ph type="chart" sz="quarter" idx="16" hasCustomPrompt="1"/>
          </p:nvPr>
        </p:nvSpPr>
        <p:spPr>
          <a:xfrm>
            <a:off x="6096000" y="2189952"/>
            <a:ext cx="5744818" cy="4247311"/>
          </a:xfrm>
        </p:spPr>
        <p:txBody>
          <a:bodyPr/>
          <a:lstStyle/>
          <a:p>
            <a:r>
              <a:rPr lang="en-FI"/>
              <a:t>Kaavio</a:t>
            </a:r>
          </a:p>
        </p:txBody>
      </p:sp>
    </p:spTree>
    <p:extLst>
      <p:ext uri="{BB962C8B-B14F-4D97-AF65-F5344CB8AC3E}">
        <p14:creationId xmlns:p14="http://schemas.microsoft.com/office/powerpoint/2010/main" val="856033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2 otsikkoa 2 tekstiä">
    <p:spTree>
      <p:nvGrpSpPr>
        <p:cNvPr id="1" name=""/>
        <p:cNvGrpSpPr/>
        <p:nvPr/>
      </p:nvGrpSpPr>
      <p:grpSpPr>
        <a:xfrm>
          <a:off x="0" y="0"/>
          <a:ext cx="0" cy="0"/>
          <a:chOff x="0" y="0"/>
          <a:chExt cx="0" cy="0"/>
        </a:xfrm>
      </p:grpSpPr>
      <p:sp>
        <p:nvSpPr>
          <p:cNvPr id="11" name="Picture Placeholder 15">
            <a:extLst>
              <a:ext uri="{FF2B5EF4-FFF2-40B4-BE49-F238E27FC236}">
                <a16:creationId xmlns:a16="http://schemas.microsoft.com/office/drawing/2014/main" id="{182DAB57-8092-AE79-8B73-4ACAB8846C53}"/>
              </a:ext>
            </a:extLst>
          </p:cNvPr>
          <p:cNvSpPr>
            <a:spLocks noGrp="1"/>
          </p:cNvSpPr>
          <p:nvPr>
            <p:ph type="pic" sz="quarter" idx="14" hasCustomPrompt="1"/>
          </p:nvPr>
        </p:nvSpPr>
        <p:spPr>
          <a:xfrm>
            <a:off x="0" y="0"/>
            <a:ext cx="6096000" cy="6858000"/>
          </a:xfrm>
          <a:ln>
            <a:noFill/>
          </a:ln>
        </p:spPr>
        <p:txBody>
          <a:bodyPr/>
          <a:lstStyle/>
          <a:p>
            <a:r>
              <a:rPr lang="en-FI"/>
              <a:t>Kuva tähän</a:t>
            </a:r>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965628" y="166759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965628" y="2221907"/>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8" name="Content Placeholder 3">
            <a:extLst>
              <a:ext uri="{FF2B5EF4-FFF2-40B4-BE49-F238E27FC236}">
                <a16:creationId xmlns:a16="http://schemas.microsoft.com/office/drawing/2014/main" id="{E733D959-6DA2-3B9C-EC40-38AF014BB9C8}"/>
              </a:ext>
            </a:extLst>
          </p:cNvPr>
          <p:cNvSpPr>
            <a:spLocks noGrp="1"/>
          </p:cNvSpPr>
          <p:nvPr>
            <p:ph sz="half" idx="20" hasCustomPrompt="1"/>
          </p:nvPr>
        </p:nvSpPr>
        <p:spPr>
          <a:xfrm>
            <a:off x="6965628" y="4017683"/>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0" name="Content Placeholder 3">
            <a:extLst>
              <a:ext uri="{FF2B5EF4-FFF2-40B4-BE49-F238E27FC236}">
                <a16:creationId xmlns:a16="http://schemas.microsoft.com/office/drawing/2014/main" id="{BC1E7895-1FAD-234A-B311-168860E88E6B}"/>
              </a:ext>
            </a:extLst>
          </p:cNvPr>
          <p:cNvSpPr>
            <a:spLocks noGrp="1"/>
          </p:cNvSpPr>
          <p:nvPr>
            <p:ph sz="half" idx="21" hasCustomPrompt="1"/>
          </p:nvPr>
        </p:nvSpPr>
        <p:spPr>
          <a:xfrm>
            <a:off x="6965628" y="457200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63991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chart+teksti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60B132-0A09-3B14-F2CB-01E7FB61F248}"/>
              </a:ext>
            </a:extLst>
          </p:cNvPr>
          <p:cNvSpPr/>
          <p:nvPr userDrawn="1"/>
        </p:nvSpPr>
        <p:spPr>
          <a:xfrm>
            <a:off x="6199188" y="0"/>
            <a:ext cx="5992812"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C18465A5-159D-3858-DEEA-C4D081D20296}"/>
              </a:ext>
            </a:extLst>
          </p:cNvPr>
          <p:cNvSpPr>
            <a:spLocks noGrp="1"/>
          </p:cNvSpPr>
          <p:nvPr>
            <p:ph sz="half" idx="17" hasCustomPrompt="1"/>
          </p:nvPr>
        </p:nvSpPr>
        <p:spPr>
          <a:xfrm>
            <a:off x="6779511" y="8101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6779509" y="12507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4" name="Content Placeholder 3">
            <a:extLst>
              <a:ext uri="{FF2B5EF4-FFF2-40B4-BE49-F238E27FC236}">
                <a16:creationId xmlns:a16="http://schemas.microsoft.com/office/drawing/2014/main" id="{AA9BB63A-16A3-81A7-F787-0A2F4C58F577}"/>
              </a:ext>
            </a:extLst>
          </p:cNvPr>
          <p:cNvSpPr>
            <a:spLocks noGrp="1"/>
          </p:cNvSpPr>
          <p:nvPr>
            <p:ph sz="half" idx="22" hasCustomPrompt="1"/>
          </p:nvPr>
        </p:nvSpPr>
        <p:spPr>
          <a:xfrm>
            <a:off x="6779511" y="2169600"/>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5" name="Content Placeholder 3">
            <a:extLst>
              <a:ext uri="{FF2B5EF4-FFF2-40B4-BE49-F238E27FC236}">
                <a16:creationId xmlns:a16="http://schemas.microsoft.com/office/drawing/2014/main" id="{A320517B-5171-B593-3E0C-69CB7116C9DB}"/>
              </a:ext>
            </a:extLst>
          </p:cNvPr>
          <p:cNvSpPr>
            <a:spLocks noGrp="1"/>
          </p:cNvSpPr>
          <p:nvPr>
            <p:ph sz="half" idx="23" hasCustomPrompt="1"/>
          </p:nvPr>
        </p:nvSpPr>
        <p:spPr>
          <a:xfrm>
            <a:off x="6779509" y="2610260"/>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B8CE25AD-10D8-EE9B-9DAE-5D7D8599A44D}"/>
              </a:ext>
            </a:extLst>
          </p:cNvPr>
          <p:cNvSpPr>
            <a:spLocks noGrp="1"/>
          </p:cNvSpPr>
          <p:nvPr>
            <p:ph sz="half" idx="24" hasCustomPrompt="1"/>
          </p:nvPr>
        </p:nvSpPr>
        <p:spPr>
          <a:xfrm>
            <a:off x="6779511" y="3553339"/>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7" name="Content Placeholder 3">
            <a:extLst>
              <a:ext uri="{FF2B5EF4-FFF2-40B4-BE49-F238E27FC236}">
                <a16:creationId xmlns:a16="http://schemas.microsoft.com/office/drawing/2014/main" id="{BB4F8DD4-48B7-D60F-4DF3-E2C4FF1AD7C3}"/>
              </a:ext>
            </a:extLst>
          </p:cNvPr>
          <p:cNvSpPr>
            <a:spLocks noGrp="1"/>
          </p:cNvSpPr>
          <p:nvPr>
            <p:ph sz="half" idx="25" hasCustomPrompt="1"/>
          </p:nvPr>
        </p:nvSpPr>
        <p:spPr>
          <a:xfrm>
            <a:off x="6779509" y="3993999"/>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9" name="Content Placeholder 3">
            <a:extLst>
              <a:ext uri="{FF2B5EF4-FFF2-40B4-BE49-F238E27FC236}">
                <a16:creationId xmlns:a16="http://schemas.microsoft.com/office/drawing/2014/main" id="{179ACB2F-6F2D-E8A0-5867-188BEE106665}"/>
              </a:ext>
            </a:extLst>
          </p:cNvPr>
          <p:cNvSpPr>
            <a:spLocks noGrp="1"/>
          </p:cNvSpPr>
          <p:nvPr>
            <p:ph sz="half" idx="26" hasCustomPrompt="1"/>
          </p:nvPr>
        </p:nvSpPr>
        <p:spPr>
          <a:xfrm>
            <a:off x="6779511" y="4937077"/>
            <a:ext cx="4152453" cy="391948"/>
          </a:xfrm>
        </p:spPr>
        <p:txBody>
          <a:bodyPr anchor="t">
            <a:noAutofit/>
          </a:bodyPr>
          <a:lstStyle>
            <a:lvl1pPr marL="0" indent="0">
              <a:lnSpc>
                <a:spcPct val="90000"/>
              </a:lnSpc>
              <a:buFont typeface="Arial" panose="020B0604020202020204" pitchFamily="34" charset="0"/>
              <a:buNone/>
              <a:defRPr sz="2400"/>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endParaRPr lang="en-FI"/>
          </a:p>
        </p:txBody>
      </p:sp>
      <p:sp>
        <p:nvSpPr>
          <p:cNvPr id="12" name="Content Placeholder 3">
            <a:extLst>
              <a:ext uri="{FF2B5EF4-FFF2-40B4-BE49-F238E27FC236}">
                <a16:creationId xmlns:a16="http://schemas.microsoft.com/office/drawing/2014/main" id="{515DA87B-1F97-723B-67B8-495EEDB978D8}"/>
              </a:ext>
            </a:extLst>
          </p:cNvPr>
          <p:cNvSpPr>
            <a:spLocks noGrp="1"/>
          </p:cNvSpPr>
          <p:nvPr>
            <p:ph sz="half" idx="27" hasCustomPrompt="1"/>
          </p:nvPr>
        </p:nvSpPr>
        <p:spPr>
          <a:xfrm>
            <a:off x="6779509" y="5377737"/>
            <a:ext cx="4152454" cy="820762"/>
          </a:xfrm>
        </p:spPr>
        <p:txBody>
          <a:bodyPr anchor="t">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3" name="Title 24">
            <a:extLst>
              <a:ext uri="{FF2B5EF4-FFF2-40B4-BE49-F238E27FC236}">
                <a16:creationId xmlns:a16="http://schemas.microsoft.com/office/drawing/2014/main" id="{E0DDE035-0D60-F124-B1C0-5FF172FCA726}"/>
              </a:ext>
            </a:extLst>
          </p:cNvPr>
          <p:cNvSpPr>
            <a:spLocks noGrp="1"/>
          </p:cNvSpPr>
          <p:nvPr>
            <p:ph type="title" hasCustomPrompt="1"/>
          </p:nvPr>
        </p:nvSpPr>
        <p:spPr>
          <a:xfrm>
            <a:off x="351184" y="539859"/>
            <a:ext cx="5157787"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15" name="Chart Placeholder 14">
            <a:extLst>
              <a:ext uri="{FF2B5EF4-FFF2-40B4-BE49-F238E27FC236}">
                <a16:creationId xmlns:a16="http://schemas.microsoft.com/office/drawing/2014/main" id="{156BD9A8-DCE4-CF6F-BB70-BD9C255DE93F}"/>
              </a:ext>
            </a:extLst>
          </p:cNvPr>
          <p:cNvSpPr>
            <a:spLocks noGrp="1"/>
          </p:cNvSpPr>
          <p:nvPr>
            <p:ph type="chart" sz="quarter" idx="28" hasCustomPrompt="1"/>
          </p:nvPr>
        </p:nvSpPr>
        <p:spPr>
          <a:xfrm>
            <a:off x="0" y="1601790"/>
            <a:ext cx="6199188" cy="5254625"/>
          </a:xfrm>
          <a:ln>
            <a:noFill/>
          </a:ln>
        </p:spPr>
        <p:txBody>
          <a:bodyPr>
            <a:noAutofit/>
          </a:bodyPr>
          <a:lstStyle/>
          <a:p>
            <a:r>
              <a:rPr lang="en-FI"/>
              <a:t>Kaavio tähän</a:t>
            </a:r>
          </a:p>
        </p:txBody>
      </p:sp>
      <p:pic>
        <p:nvPicPr>
          <p:cNvPr id="16" name="Picture 15">
            <a:extLst>
              <a:ext uri="{FF2B5EF4-FFF2-40B4-BE49-F238E27FC236}">
                <a16:creationId xmlns:a16="http://schemas.microsoft.com/office/drawing/2014/main" id="{F09766C2-5B51-0750-08A0-A313028526E9}"/>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194208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 + tarkentava tekst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4171612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väriosiota + otsikot+teksti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C61996D-B57D-0DF2-813F-A2B872CAF912}"/>
              </a:ext>
            </a:extLst>
          </p:cNvPr>
          <p:cNvSpPr/>
          <p:nvPr userDrawn="1"/>
        </p:nvSpPr>
        <p:spPr>
          <a:xfrm>
            <a:off x="-1" y="4273"/>
            <a:ext cx="6096001" cy="3429000"/>
          </a:xfrm>
          <a:prstGeom prst="rect">
            <a:avLst/>
          </a:prstGeom>
          <a:solidFill>
            <a:srgbClr val="E0D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8" name="Content Placeholder 3">
            <a:extLst>
              <a:ext uri="{FF2B5EF4-FFF2-40B4-BE49-F238E27FC236}">
                <a16:creationId xmlns:a16="http://schemas.microsoft.com/office/drawing/2014/main" id="{035E0F5F-3C63-AC05-F6C3-FD7765C31CC8}"/>
              </a:ext>
            </a:extLst>
          </p:cNvPr>
          <p:cNvSpPr>
            <a:spLocks noGrp="1"/>
          </p:cNvSpPr>
          <p:nvPr>
            <p:ph sz="half" idx="17" hasCustomPrompt="1"/>
          </p:nvPr>
        </p:nvSpPr>
        <p:spPr>
          <a:xfrm>
            <a:off x="351183" y="62500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9" name="Rectangle 18">
            <a:extLst>
              <a:ext uri="{FF2B5EF4-FFF2-40B4-BE49-F238E27FC236}">
                <a16:creationId xmlns:a16="http://schemas.microsoft.com/office/drawing/2014/main" id="{E16ADEE7-3A5B-7AC8-6642-441ABD987A65}"/>
              </a:ext>
            </a:extLst>
          </p:cNvPr>
          <p:cNvSpPr/>
          <p:nvPr userDrawn="1"/>
        </p:nvSpPr>
        <p:spPr>
          <a:xfrm>
            <a:off x="-1" y="3426864"/>
            <a:ext cx="6096001" cy="3431136"/>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3"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1" name="Rectangle 20">
            <a:extLst>
              <a:ext uri="{FF2B5EF4-FFF2-40B4-BE49-F238E27FC236}">
                <a16:creationId xmlns:a16="http://schemas.microsoft.com/office/drawing/2014/main" id="{13D6DA86-E021-F3A5-9619-2AD826DFF040}"/>
              </a:ext>
            </a:extLst>
          </p:cNvPr>
          <p:cNvSpPr/>
          <p:nvPr userDrawn="1"/>
        </p:nvSpPr>
        <p:spPr>
          <a:xfrm>
            <a:off x="6084604" y="-4272"/>
            <a:ext cx="6107396" cy="3429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B4187467-0606-EE5D-364F-6A20C51485B2}"/>
              </a:ext>
            </a:extLst>
          </p:cNvPr>
          <p:cNvSpPr>
            <a:spLocks noGrp="1"/>
          </p:cNvSpPr>
          <p:nvPr>
            <p:ph sz="half" idx="22" hasCustomPrompt="1"/>
          </p:nvPr>
        </p:nvSpPr>
        <p:spPr>
          <a:xfrm>
            <a:off x="6452880" y="625003"/>
            <a:ext cx="3981537"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20200FA-1ED1-843E-6404-614D8DF92C4C}"/>
              </a:ext>
            </a:extLst>
          </p:cNvPr>
          <p:cNvSpPr>
            <a:spLocks noGrp="1"/>
          </p:cNvSpPr>
          <p:nvPr>
            <p:ph sz="half" idx="23" hasCustomPrompt="1"/>
          </p:nvPr>
        </p:nvSpPr>
        <p:spPr>
          <a:xfrm>
            <a:off x="6452880"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20" name="Rectangle 19">
            <a:extLst>
              <a:ext uri="{FF2B5EF4-FFF2-40B4-BE49-F238E27FC236}">
                <a16:creationId xmlns:a16="http://schemas.microsoft.com/office/drawing/2014/main" id="{13CEFF09-D135-6893-0401-885A09F6F718}"/>
              </a:ext>
            </a:extLst>
          </p:cNvPr>
          <p:cNvSpPr/>
          <p:nvPr userDrawn="1"/>
        </p:nvSpPr>
        <p:spPr>
          <a:xfrm>
            <a:off x="6084604" y="3426864"/>
            <a:ext cx="6107396" cy="3431136"/>
          </a:xfrm>
          <a:prstGeom prst="rect">
            <a:avLst/>
          </a:prstGeom>
          <a:solidFill>
            <a:srgbClr val="FFF6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4060413"/>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461473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2" name="Content Placeholder 3">
            <a:extLst>
              <a:ext uri="{FF2B5EF4-FFF2-40B4-BE49-F238E27FC236}">
                <a16:creationId xmlns:a16="http://schemas.microsoft.com/office/drawing/2014/main" id="{341E1047-B1E3-2302-51EC-B26E71191CB2}"/>
              </a:ext>
            </a:extLst>
          </p:cNvPr>
          <p:cNvSpPr>
            <a:spLocks noGrp="1"/>
          </p:cNvSpPr>
          <p:nvPr>
            <p:ph sz="half" idx="26" hasCustomPrompt="1"/>
          </p:nvPr>
        </p:nvSpPr>
        <p:spPr>
          <a:xfrm>
            <a:off x="352704" y="1179320"/>
            <a:ext cx="4152452"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3975889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tsikko + kyllä/ei 50/50">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p:nvPr>
        </p:nvSpPr>
        <p:spPr>
          <a:xfrm>
            <a:off x="351184" y="539859"/>
            <a:ext cx="5157787" cy="809668"/>
          </a:xfrm>
        </p:spPr>
        <p:txBody>
          <a:bodyPr>
            <a:noAutofit/>
          </a:bodyPr>
          <a:lstStyle/>
          <a:p>
            <a:r>
              <a:rPr lang="fi-FI"/>
              <a:t>Muokkaa ots. perustyyl. napsautt.</a:t>
            </a:r>
            <a:endParaRPr lang="en-FI"/>
          </a:p>
        </p:txBody>
      </p:sp>
      <p:sp>
        <p:nvSpPr>
          <p:cNvPr id="5" name="Rectangle 4">
            <a:extLst>
              <a:ext uri="{FF2B5EF4-FFF2-40B4-BE49-F238E27FC236}">
                <a16:creationId xmlns:a16="http://schemas.microsoft.com/office/drawing/2014/main" id="{118F820E-7772-E084-6EB5-2193BB4AA5D1}"/>
              </a:ext>
            </a:extLst>
          </p:cNvPr>
          <p:cNvSpPr/>
          <p:nvPr userDrawn="1"/>
        </p:nvSpPr>
        <p:spPr>
          <a:xfrm>
            <a:off x="-10309" y="0"/>
            <a:ext cx="5987143" cy="6858000"/>
          </a:xfrm>
          <a:prstGeom prst="rect">
            <a:avLst/>
          </a:prstGeom>
          <a:solidFill>
            <a:srgbClr val="D4F2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0" name="Content Placeholder 3">
            <a:extLst>
              <a:ext uri="{FF2B5EF4-FFF2-40B4-BE49-F238E27FC236}">
                <a16:creationId xmlns:a16="http://schemas.microsoft.com/office/drawing/2014/main" id="{44662B9D-6500-2076-41E5-C2824748AC6F}"/>
              </a:ext>
            </a:extLst>
          </p:cNvPr>
          <p:cNvSpPr>
            <a:spLocks noGrp="1"/>
          </p:cNvSpPr>
          <p:nvPr>
            <p:ph sz="half" idx="20" hasCustomPrompt="1"/>
          </p:nvPr>
        </p:nvSpPr>
        <p:spPr>
          <a:xfrm>
            <a:off x="351183"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1" name="Content Placeholder 3">
            <a:extLst>
              <a:ext uri="{FF2B5EF4-FFF2-40B4-BE49-F238E27FC236}">
                <a16:creationId xmlns:a16="http://schemas.microsoft.com/office/drawing/2014/main" id="{F7A44E10-FB30-A830-51E9-E2E335D3BDBB}"/>
              </a:ext>
            </a:extLst>
          </p:cNvPr>
          <p:cNvSpPr>
            <a:spLocks noGrp="1"/>
          </p:cNvSpPr>
          <p:nvPr>
            <p:ph sz="half" idx="21" hasCustomPrompt="1"/>
          </p:nvPr>
        </p:nvSpPr>
        <p:spPr>
          <a:xfrm>
            <a:off x="351182"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sp>
        <p:nvSpPr>
          <p:cNvPr id="7" name="Rectangle 6">
            <a:extLst>
              <a:ext uri="{FF2B5EF4-FFF2-40B4-BE49-F238E27FC236}">
                <a16:creationId xmlns:a16="http://schemas.microsoft.com/office/drawing/2014/main" id="{DD866A5F-FF4F-39F4-0A49-4E11BB01FB8D}"/>
              </a:ext>
            </a:extLst>
          </p:cNvPr>
          <p:cNvSpPr/>
          <p:nvPr userDrawn="1"/>
        </p:nvSpPr>
        <p:spPr>
          <a:xfrm>
            <a:off x="5976834" y="0"/>
            <a:ext cx="6215166" cy="6858000"/>
          </a:xfrm>
          <a:prstGeom prst="rect">
            <a:avLst/>
          </a:prstGeom>
          <a:solidFill>
            <a:srgbClr val="F7D4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814CC946-5028-B9FC-60BA-D3773B38AD68}"/>
              </a:ext>
            </a:extLst>
          </p:cNvPr>
          <p:cNvSpPr>
            <a:spLocks noGrp="1"/>
          </p:cNvSpPr>
          <p:nvPr>
            <p:ph sz="half" idx="24" hasCustomPrompt="1"/>
          </p:nvPr>
        </p:nvSpPr>
        <p:spPr>
          <a:xfrm>
            <a:off x="6452880" y="3341964"/>
            <a:ext cx="4152453"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a:t>HSY </a:t>
            </a:r>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AF51FBF7-2F96-FAA1-BD5A-80DC3AC6A514}"/>
              </a:ext>
            </a:extLst>
          </p:cNvPr>
          <p:cNvSpPr>
            <a:spLocks noGrp="1"/>
          </p:cNvSpPr>
          <p:nvPr>
            <p:ph sz="half" idx="25" hasCustomPrompt="1"/>
          </p:nvPr>
        </p:nvSpPr>
        <p:spPr>
          <a:xfrm>
            <a:off x="6452880" y="3896282"/>
            <a:ext cx="4152452" cy="2243263"/>
          </a:xfrm>
        </p:spPr>
        <p:txBody>
          <a:bodyPr anchor="t">
            <a:noAutofit/>
          </a:bodyPr>
          <a:lstStyle>
            <a:lvl1pPr marL="285750" indent="-285750">
              <a:lnSpc>
                <a:spcPct val="90000"/>
              </a:lnSpc>
              <a:buFont typeface="Arial" panose="020B0604020202020204" pitchFamily="34" charset="0"/>
              <a:buChar char="•"/>
              <a:defRPr sz="2000"/>
            </a:lvl1pPr>
            <a:lvl2pPr marL="742950" indent="-285750">
              <a:lnSpc>
                <a:spcPct val="90000"/>
              </a:lnSpc>
              <a:buFont typeface="Arial" panose="020B0604020202020204" pitchFamily="34" charset="0"/>
              <a:buChar char="•"/>
              <a:defRPr sz="2000"/>
            </a:lvl2pPr>
            <a:lvl3pPr marL="1200150" indent="-285750">
              <a:lnSpc>
                <a:spcPct val="90000"/>
              </a:lnSpc>
              <a:buFont typeface="Arial" panose="020B0604020202020204" pitchFamily="34" charset="0"/>
              <a:buChar char="•"/>
              <a:defRPr sz="2000"/>
            </a:lvl3pPr>
            <a:lvl4pPr marL="1657350" indent="-285750">
              <a:lnSpc>
                <a:spcPct val="90000"/>
              </a:lnSpc>
              <a:buFont typeface="Arial" panose="020B0604020202020204" pitchFamily="34" charset="0"/>
              <a:buChar char="•"/>
              <a:defRPr sz="2000"/>
            </a:lvl4pPr>
            <a:lvl5pPr marL="2114550" indent="-285750">
              <a:lnSpc>
                <a:spcPct val="90000"/>
              </a:lnSpc>
              <a:buFont typeface="Arial" panose="020B0604020202020204" pitchFamily="34" charset="0"/>
              <a:buChar char="•"/>
              <a:defRPr sz="2000"/>
            </a:lvl5pPr>
          </a:lstStyle>
          <a:p>
            <a:pPr lvl="0"/>
            <a:r>
              <a:rPr lang="en-GB"/>
              <a:t>Bullet points</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3783632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2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5523017"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5123873" cy="2063468"/>
          </a:xfrm>
        </p:spPr>
        <p:txBody>
          <a:bodyPr anchor="t">
            <a:noAutofit/>
          </a:bodyPr>
          <a:lstStyle>
            <a:lvl1pPr marL="0" indent="0">
              <a:lnSpc>
                <a:spcPct val="100000"/>
              </a:lnSpc>
              <a:buFont typeface="Arial" panose="020B0604020202020204" pitchFamily="34" charset="0"/>
              <a:buNone/>
              <a:defRPr sz="2000">
                <a:solidFill>
                  <a:schemeClr val="tx1"/>
                </a:solidFill>
              </a:defRPr>
            </a:lvl1pPr>
            <a:lvl2pPr marL="457200" indent="0">
              <a:lnSpc>
                <a:spcPct val="100000"/>
              </a:lnSpc>
              <a:buFont typeface="Arial" panose="020B0604020202020204" pitchFamily="34" charset="0"/>
              <a:buNone/>
              <a:defRPr sz="2000">
                <a:solidFill>
                  <a:schemeClr val="tx1"/>
                </a:solidFill>
              </a:defRPr>
            </a:lvl2pPr>
            <a:lvl3pPr marL="914400" indent="0">
              <a:lnSpc>
                <a:spcPct val="100000"/>
              </a:lnSpc>
              <a:buFont typeface="Arial" panose="020B0604020202020204" pitchFamily="34" charset="0"/>
              <a:buNone/>
              <a:defRPr sz="2000">
                <a:solidFill>
                  <a:schemeClr val="tx1"/>
                </a:solidFill>
              </a:defRPr>
            </a:lvl3pPr>
            <a:lvl4pPr marL="1371600" indent="0">
              <a:lnSpc>
                <a:spcPct val="100000"/>
              </a:lnSpc>
              <a:buFont typeface="Arial" panose="020B0604020202020204" pitchFamily="34" charset="0"/>
              <a:buNone/>
              <a:defRPr sz="2000">
                <a:solidFill>
                  <a:schemeClr val="tx1"/>
                </a:solidFill>
              </a:defRPr>
            </a:lvl4pPr>
            <a:lvl5pPr marL="1828800" indent="0">
              <a:lnSpc>
                <a:spcPct val="100000"/>
              </a:lnSpc>
              <a:buFont typeface="Arial" panose="020B0604020202020204" pitchFamily="34" charset="0"/>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6220082" y="2743202"/>
            <a:ext cx="5505279"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solidFill>
                <a:schemeClr val="tx1"/>
              </a:solidFill>
            </a:endParaRPr>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631826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6318264" y="3892269"/>
            <a:ext cx="5156242" cy="2063468"/>
          </a:xfrm>
        </p:spPr>
        <p:txBody>
          <a:bodyPr anchor="t">
            <a:noAutofit/>
          </a:bodyPr>
          <a:lstStyle>
            <a:lvl1pPr marL="0" indent="0">
              <a:lnSpc>
                <a:spcPct val="100000"/>
              </a:lnSpc>
              <a:buFontTx/>
              <a:buNone/>
              <a:defRPr sz="2000">
                <a:solidFill>
                  <a:schemeClr val="tx1"/>
                </a:solidFill>
              </a:defRPr>
            </a:lvl1pPr>
            <a:lvl2pPr marL="457200" indent="0">
              <a:lnSpc>
                <a:spcPct val="100000"/>
              </a:lnSpc>
              <a:buFontTx/>
              <a:buNone/>
              <a:defRPr sz="2000">
                <a:solidFill>
                  <a:schemeClr val="tx1"/>
                </a:solidFill>
              </a:defRPr>
            </a:lvl2pPr>
            <a:lvl3pPr marL="914400" indent="0">
              <a:lnSpc>
                <a:spcPct val="100000"/>
              </a:lnSpc>
              <a:buFontTx/>
              <a:buNone/>
              <a:defRPr sz="2000">
                <a:solidFill>
                  <a:schemeClr val="tx1"/>
                </a:solidFill>
              </a:defRPr>
            </a:lvl3pPr>
            <a:lvl4pPr marL="1371600" indent="0">
              <a:lnSpc>
                <a:spcPct val="100000"/>
              </a:lnSpc>
              <a:buFontTx/>
              <a:buNone/>
              <a:defRPr sz="2000">
                <a:solidFill>
                  <a:schemeClr val="tx1"/>
                </a:solidFill>
              </a:defRPr>
            </a:lvl4pPr>
            <a:lvl5pPr marL="1828800" indent="0">
              <a:lnSpc>
                <a:spcPct val="100000"/>
              </a:lnSpc>
              <a:buFontTx/>
              <a:buNone/>
              <a:defRPr sz="2000">
                <a:solidFill>
                  <a:schemeClr val="tx1"/>
                </a:solidFill>
              </a:defRPr>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2779420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teksti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3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8" name="Rounded Rectangle 7">
            <a:extLst>
              <a:ext uri="{FF2B5EF4-FFF2-40B4-BE49-F238E27FC236}">
                <a16:creationId xmlns:a16="http://schemas.microsoft.com/office/drawing/2014/main" id="{37C590F1-DAE2-81B7-D5AD-3DC1E8EDB0B7}"/>
              </a:ext>
            </a:extLst>
          </p:cNvPr>
          <p:cNvSpPr/>
          <p:nvPr userDrawn="1"/>
        </p:nvSpPr>
        <p:spPr>
          <a:xfrm>
            <a:off x="4292623"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7" name="Content Placeholder 3">
            <a:extLst>
              <a:ext uri="{FF2B5EF4-FFF2-40B4-BE49-F238E27FC236}">
                <a16:creationId xmlns:a16="http://schemas.microsoft.com/office/drawing/2014/main" id="{BBDC9A6E-53A1-3772-57EC-D95B83782187}"/>
              </a:ext>
            </a:extLst>
          </p:cNvPr>
          <p:cNvSpPr>
            <a:spLocks noGrp="1"/>
          </p:cNvSpPr>
          <p:nvPr>
            <p:ph sz="half" idx="22" hasCustomPrompt="1"/>
          </p:nvPr>
        </p:nvSpPr>
        <p:spPr>
          <a:xfrm>
            <a:off x="4392361"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8" name="Content Placeholder 3">
            <a:extLst>
              <a:ext uri="{FF2B5EF4-FFF2-40B4-BE49-F238E27FC236}">
                <a16:creationId xmlns:a16="http://schemas.microsoft.com/office/drawing/2014/main" id="{C6D69CB6-C870-4147-0A09-D3E2B0EB6ADC}"/>
              </a:ext>
            </a:extLst>
          </p:cNvPr>
          <p:cNvSpPr>
            <a:spLocks noGrp="1"/>
          </p:cNvSpPr>
          <p:nvPr>
            <p:ph sz="half" idx="23" hasCustomPrompt="1"/>
          </p:nvPr>
        </p:nvSpPr>
        <p:spPr>
          <a:xfrm>
            <a:off x="4392363"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9" name="Rounded Rectangle 8">
            <a:extLst>
              <a:ext uri="{FF2B5EF4-FFF2-40B4-BE49-F238E27FC236}">
                <a16:creationId xmlns:a16="http://schemas.microsoft.com/office/drawing/2014/main" id="{9B6F02CF-5CD7-E1B3-40A6-589C0BFDBF76}"/>
              </a:ext>
            </a:extLst>
          </p:cNvPr>
          <p:cNvSpPr/>
          <p:nvPr userDrawn="1"/>
        </p:nvSpPr>
        <p:spPr>
          <a:xfrm>
            <a:off x="8128248" y="2743202"/>
            <a:ext cx="3597113"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9" name="Content Placeholder 3">
            <a:extLst>
              <a:ext uri="{FF2B5EF4-FFF2-40B4-BE49-F238E27FC236}">
                <a16:creationId xmlns:a16="http://schemas.microsoft.com/office/drawing/2014/main" id="{29E3FE37-A945-57F7-FD85-B450F5708553}"/>
              </a:ext>
            </a:extLst>
          </p:cNvPr>
          <p:cNvSpPr>
            <a:spLocks noGrp="1"/>
          </p:cNvSpPr>
          <p:nvPr>
            <p:ph sz="half" idx="24" hasCustomPrompt="1"/>
          </p:nvPr>
        </p:nvSpPr>
        <p:spPr>
          <a:xfrm>
            <a:off x="8227986" y="3037052"/>
            <a:ext cx="3384085"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0" name="Content Placeholder 3">
            <a:extLst>
              <a:ext uri="{FF2B5EF4-FFF2-40B4-BE49-F238E27FC236}">
                <a16:creationId xmlns:a16="http://schemas.microsoft.com/office/drawing/2014/main" id="{4A640FAE-313B-4015-FDD9-7BB41D6BEE50}"/>
              </a:ext>
            </a:extLst>
          </p:cNvPr>
          <p:cNvSpPr>
            <a:spLocks noGrp="1"/>
          </p:cNvSpPr>
          <p:nvPr>
            <p:ph sz="half" idx="25" hasCustomPrompt="1"/>
          </p:nvPr>
        </p:nvSpPr>
        <p:spPr>
          <a:xfrm>
            <a:off x="8227988" y="3892269"/>
            <a:ext cx="3384085"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3413625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laatikkoa">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39859"/>
            <a:ext cx="7538552" cy="809668"/>
          </a:xfrm>
        </p:spPr>
        <p:txBody>
          <a:bodyPr/>
          <a:lstStyle/>
          <a:p>
            <a:r>
              <a:rPr lang="en-GB"/>
              <a:t>HSY </a:t>
            </a:r>
            <a:r>
              <a:rPr lang="en-GB" err="1"/>
              <a:t>otsikko</a:t>
            </a:r>
            <a:r>
              <a:rPr lang="en-GB"/>
              <a:t> 4 </a:t>
            </a:r>
            <a:r>
              <a:rPr lang="en-GB" err="1"/>
              <a:t>korttia</a:t>
            </a:r>
            <a:endParaRPr lang="en-FI"/>
          </a:p>
        </p:txBody>
      </p:sp>
      <p:sp>
        <p:nvSpPr>
          <p:cNvPr id="21" name="Content Placeholder 3">
            <a:extLst>
              <a:ext uri="{FF2B5EF4-FFF2-40B4-BE49-F238E27FC236}">
                <a16:creationId xmlns:a16="http://schemas.microsoft.com/office/drawing/2014/main" id="{94A7A2AE-D09D-AA60-C3AD-202B2C06E68F}"/>
              </a:ext>
            </a:extLst>
          </p:cNvPr>
          <p:cNvSpPr>
            <a:spLocks noGrp="1"/>
          </p:cNvSpPr>
          <p:nvPr>
            <p:ph sz="half" idx="2" hasCustomPrompt="1"/>
          </p:nvPr>
        </p:nvSpPr>
        <p:spPr>
          <a:xfrm>
            <a:off x="400005" y="1273645"/>
            <a:ext cx="3913168" cy="649927"/>
          </a:xfrm>
        </p:spPr>
        <p:txBody>
          <a:bodyPr anchor="t">
            <a:noAutofit/>
          </a:bodyPr>
          <a:lstStyle>
            <a:lvl1pPr>
              <a:lnSpc>
                <a:spcPct val="90000"/>
              </a:lnSpc>
              <a:defRPr sz="1700">
                <a:solidFill>
                  <a:schemeClr val="tx1"/>
                </a:solidFill>
              </a:defRPr>
            </a:lvl1pPr>
            <a:lvl2pPr>
              <a:lnSpc>
                <a:spcPct val="90000"/>
              </a:lnSpc>
              <a:defRPr sz="1700">
                <a:solidFill>
                  <a:schemeClr val="tx1">
                    <a:lumMod val="65000"/>
                    <a:lumOff val="35000"/>
                  </a:schemeClr>
                </a:solidFill>
              </a:defRPr>
            </a:lvl2pPr>
            <a:lvl3pPr>
              <a:lnSpc>
                <a:spcPct val="90000"/>
              </a:lnSpc>
              <a:defRPr sz="1700">
                <a:solidFill>
                  <a:schemeClr val="tx1">
                    <a:lumMod val="65000"/>
                    <a:lumOff val="35000"/>
                  </a:schemeClr>
                </a:solidFill>
              </a:defRPr>
            </a:lvl3pPr>
            <a:lvl4pPr>
              <a:lnSpc>
                <a:spcPct val="90000"/>
              </a:lnSpc>
              <a:defRPr sz="1700">
                <a:solidFill>
                  <a:schemeClr val="tx1">
                    <a:lumMod val="65000"/>
                    <a:lumOff val="35000"/>
                  </a:schemeClr>
                </a:solidFill>
              </a:defRPr>
            </a:lvl4pPr>
            <a:lvl5pPr>
              <a:lnSpc>
                <a:spcPct val="90000"/>
              </a:lnSpc>
              <a:defRPr sz="1700">
                <a:solidFill>
                  <a:schemeClr val="tx1">
                    <a:lumMod val="65000"/>
                    <a:lumOff val="35000"/>
                  </a:schemeClr>
                </a:solidFill>
              </a:defRPr>
            </a:lvl5pPr>
          </a:lstStyle>
          <a:p>
            <a:pPr lvl="0"/>
            <a:r>
              <a:rPr lang="en-GB" err="1"/>
              <a:t>Nettiosoite</a:t>
            </a:r>
            <a:r>
              <a:rPr lang="en-GB"/>
              <a:t> </a:t>
            </a:r>
            <a:r>
              <a:rPr lang="en-GB" err="1"/>
              <a:t>tms</a:t>
            </a:r>
            <a:r>
              <a:rPr lang="en-GB"/>
              <a:t>. </a:t>
            </a:r>
            <a:r>
              <a:rPr lang="en-GB" err="1"/>
              <a:t>tähän</a:t>
            </a:r>
            <a:endParaRPr lang="en-FI"/>
          </a:p>
        </p:txBody>
      </p:sp>
      <p:sp>
        <p:nvSpPr>
          <p:cNvPr id="6" name="Rounded Rectangle 5">
            <a:extLst>
              <a:ext uri="{FF2B5EF4-FFF2-40B4-BE49-F238E27FC236}">
                <a16:creationId xmlns:a16="http://schemas.microsoft.com/office/drawing/2014/main" id="{79988FF9-853B-8781-BAC5-7AA065934D5D}"/>
              </a:ext>
            </a:extLst>
          </p:cNvPr>
          <p:cNvSpPr/>
          <p:nvPr userDrawn="1"/>
        </p:nvSpPr>
        <p:spPr>
          <a:xfrm>
            <a:off x="448907"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48644"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48646"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5" name="Rounded Rectangle 4">
            <a:extLst>
              <a:ext uri="{FF2B5EF4-FFF2-40B4-BE49-F238E27FC236}">
                <a16:creationId xmlns:a16="http://schemas.microsoft.com/office/drawing/2014/main" id="{7E6EF81B-77D4-4DD1-5AD3-2676C7B77060}"/>
              </a:ext>
            </a:extLst>
          </p:cNvPr>
          <p:cNvSpPr/>
          <p:nvPr userDrawn="1"/>
        </p:nvSpPr>
        <p:spPr>
          <a:xfrm>
            <a:off x="332967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2940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2941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11" name="Rounded Rectangle 10">
            <a:extLst>
              <a:ext uri="{FF2B5EF4-FFF2-40B4-BE49-F238E27FC236}">
                <a16:creationId xmlns:a16="http://schemas.microsoft.com/office/drawing/2014/main" id="{AC804BC5-9C10-989E-70C3-A8435FB9666E}"/>
              </a:ext>
            </a:extLst>
          </p:cNvPr>
          <p:cNvSpPr/>
          <p:nvPr userDrawn="1"/>
        </p:nvSpPr>
        <p:spPr>
          <a:xfrm>
            <a:off x="6202344"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02081"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02083"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
        <p:nvSpPr>
          <p:cNvPr id="22" name="Rounded Rectangle 21">
            <a:extLst>
              <a:ext uri="{FF2B5EF4-FFF2-40B4-BE49-F238E27FC236}">
                <a16:creationId xmlns:a16="http://schemas.microsoft.com/office/drawing/2014/main" id="{4A64AC53-B82C-4464-C722-A99CC2816FA3}"/>
              </a:ext>
            </a:extLst>
          </p:cNvPr>
          <p:cNvSpPr/>
          <p:nvPr userDrawn="1"/>
        </p:nvSpPr>
        <p:spPr>
          <a:xfrm>
            <a:off x="9091201" y="2743202"/>
            <a:ext cx="2650345" cy="3422931"/>
          </a:xfrm>
          <a:prstGeom prst="roundRect">
            <a:avLst>
              <a:gd name="adj" fmla="val 3665"/>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90938" y="3037052"/>
            <a:ext cx="2404951" cy="391948"/>
          </a:xfrm>
        </p:spPr>
        <p:txBody>
          <a:bodyPr anchor="t">
            <a:noAutofit/>
          </a:bodyPr>
          <a:lstStyle>
            <a:lvl1pPr marL="0" indent="0">
              <a:lnSpc>
                <a:spcPct val="90000"/>
              </a:lnSpc>
              <a:buFont typeface="Arial" panose="020B0604020202020204" pitchFamily="34" charset="0"/>
              <a:buNone/>
              <a:defRPr sz="2400">
                <a:solidFill>
                  <a:schemeClr val="tx1"/>
                </a:solidFill>
              </a:defRPr>
            </a:lvl1pPr>
            <a:lvl2pPr marL="457200" indent="0">
              <a:lnSpc>
                <a:spcPct val="90000"/>
              </a:lnSpc>
              <a:buFont typeface="Arial" panose="020B0604020202020204" pitchFamily="34" charset="0"/>
              <a:buNone/>
              <a:defRPr sz="2400">
                <a:solidFill>
                  <a:schemeClr val="tx1"/>
                </a:solidFill>
              </a:defRPr>
            </a:lvl2pPr>
            <a:lvl3pPr marL="914400" indent="0">
              <a:lnSpc>
                <a:spcPct val="90000"/>
              </a:lnSpc>
              <a:buFont typeface="Arial" panose="020B0604020202020204" pitchFamily="34" charset="0"/>
              <a:buNone/>
              <a:defRPr sz="2400">
                <a:solidFill>
                  <a:schemeClr val="tx1"/>
                </a:solidFill>
              </a:defRPr>
            </a:lvl3pPr>
            <a:lvl4pPr marL="1371600" indent="0">
              <a:lnSpc>
                <a:spcPct val="90000"/>
              </a:lnSpc>
              <a:buFont typeface="Arial" panose="020B0604020202020204" pitchFamily="34" charset="0"/>
              <a:buNone/>
              <a:defRPr sz="2400">
                <a:solidFill>
                  <a:schemeClr val="tx1"/>
                </a:solidFill>
              </a:defRPr>
            </a:lvl4pPr>
            <a:lvl5pPr marL="1828800" indent="0">
              <a:lnSpc>
                <a:spcPct val="90000"/>
              </a:lnSpc>
              <a:buFont typeface="Arial" panose="020B0604020202020204" pitchFamily="34" charset="0"/>
              <a:buNone/>
              <a:defRPr sz="2400">
                <a:solidFill>
                  <a:schemeClr val="tx1"/>
                </a:solidFill>
              </a:defRPr>
            </a:lvl5pPr>
          </a:lstStyle>
          <a:p>
            <a:pPr lvl="0"/>
            <a:r>
              <a:rPr lang="en-GB" err="1"/>
              <a:t>Otsikko</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90940" y="3892269"/>
            <a:ext cx="2404949" cy="2063468"/>
          </a:xfrm>
        </p:spPr>
        <p:txBody>
          <a:bodyPr anchor="t">
            <a:noAutofit/>
          </a:bodyPr>
          <a:lstStyle>
            <a:lvl1pPr marL="285750" indent="-285750">
              <a:lnSpc>
                <a:spcPct val="100000"/>
              </a:lnSpc>
              <a:buFont typeface="Arial" panose="020B0604020202020204" pitchFamily="34" charset="0"/>
              <a:buChar char="•"/>
              <a:defRPr sz="2000">
                <a:solidFill>
                  <a:schemeClr val="tx1"/>
                </a:solidFill>
              </a:defRPr>
            </a:lvl1pPr>
            <a:lvl2pPr marL="742950" indent="-285750">
              <a:lnSpc>
                <a:spcPct val="100000"/>
              </a:lnSpc>
              <a:buFont typeface="Arial" panose="020B0604020202020204" pitchFamily="34" charset="0"/>
              <a:buChar char="•"/>
              <a:defRPr sz="2000">
                <a:solidFill>
                  <a:schemeClr val="tx1"/>
                </a:solidFill>
              </a:defRPr>
            </a:lvl2pPr>
            <a:lvl3pPr marL="1200150" indent="-285750">
              <a:lnSpc>
                <a:spcPct val="100000"/>
              </a:lnSpc>
              <a:buFont typeface="Arial" panose="020B0604020202020204" pitchFamily="34" charset="0"/>
              <a:buChar char="•"/>
              <a:defRPr sz="2000">
                <a:solidFill>
                  <a:schemeClr val="tx1"/>
                </a:solidFill>
              </a:defRPr>
            </a:lvl3pPr>
            <a:lvl4pPr marL="1657350" indent="-285750">
              <a:lnSpc>
                <a:spcPct val="100000"/>
              </a:lnSpc>
              <a:buFont typeface="Arial" panose="020B0604020202020204" pitchFamily="34" charset="0"/>
              <a:buChar char="•"/>
              <a:defRPr sz="2000">
                <a:solidFill>
                  <a:schemeClr val="tx1"/>
                </a:solidFill>
              </a:defRPr>
            </a:lvl4pPr>
            <a:lvl5pPr marL="2114550" indent="-285750">
              <a:lnSpc>
                <a:spcPct val="100000"/>
              </a:lnSpc>
              <a:buFont typeface="Arial" panose="020B0604020202020204" pitchFamily="34" charset="0"/>
              <a:buChar char="•"/>
              <a:defRPr sz="2000">
                <a:solidFill>
                  <a:schemeClr val="tx1"/>
                </a:solidFill>
              </a:defRPr>
            </a:lvl5pPr>
          </a:lstStyle>
          <a:p>
            <a:pPr lvl="0"/>
            <a:r>
              <a:rPr lang="en-GB"/>
              <a:t>Bullet points</a:t>
            </a:r>
            <a:endParaRPr lang="en-FI"/>
          </a:p>
        </p:txBody>
      </p:sp>
    </p:spTree>
    <p:extLst>
      <p:ext uri="{BB962C8B-B14F-4D97-AF65-F5344CB8AC3E}">
        <p14:creationId xmlns:p14="http://schemas.microsoft.com/office/powerpoint/2010/main" val="1056312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tsikko+2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2 x Otsikko+objekti+pieni otsikko+teksti</a:t>
            </a:r>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6"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5"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0" name="Content Placeholder 3">
            <a:extLst>
              <a:ext uri="{FF2B5EF4-FFF2-40B4-BE49-F238E27FC236}">
                <a16:creationId xmlns:a16="http://schemas.microsoft.com/office/drawing/2014/main" id="{9455254D-02FA-C3E7-73B9-90943629FE80}"/>
              </a:ext>
            </a:extLst>
          </p:cNvPr>
          <p:cNvSpPr>
            <a:spLocks noGrp="1"/>
          </p:cNvSpPr>
          <p:nvPr>
            <p:ph sz="half" idx="33" hasCustomPrompt="1"/>
          </p:nvPr>
        </p:nvSpPr>
        <p:spPr>
          <a:xfrm>
            <a:off x="6436839"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96954BA0-08E6-A979-CFE8-0D0C88E60EBF}"/>
              </a:ext>
            </a:extLst>
          </p:cNvPr>
          <p:cNvSpPr>
            <a:spLocks noGrp="1"/>
          </p:cNvSpPr>
          <p:nvPr>
            <p:ph sz="half" idx="34" hasCustomPrompt="1"/>
          </p:nvPr>
        </p:nvSpPr>
        <p:spPr>
          <a:xfrm>
            <a:off x="6436840" y="5308375"/>
            <a:ext cx="5288992"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5" name="Content Placeholder 3">
            <a:extLst>
              <a:ext uri="{FF2B5EF4-FFF2-40B4-BE49-F238E27FC236}">
                <a16:creationId xmlns:a16="http://schemas.microsoft.com/office/drawing/2014/main" id="{B5860528-00B3-EB90-D20B-A6D06C8DC2D2}"/>
              </a:ext>
            </a:extLst>
          </p:cNvPr>
          <p:cNvSpPr>
            <a:spLocks noGrp="1"/>
          </p:cNvSpPr>
          <p:nvPr>
            <p:ph sz="half" idx="35" hasCustomPrompt="1"/>
          </p:nvPr>
        </p:nvSpPr>
        <p:spPr>
          <a:xfrm>
            <a:off x="6436839" y="2369256"/>
            <a:ext cx="5288997"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 name="Content Placeholder 3">
            <a:extLst>
              <a:ext uri="{FF2B5EF4-FFF2-40B4-BE49-F238E27FC236}">
                <a16:creationId xmlns:a16="http://schemas.microsoft.com/office/drawing/2014/main" id="{0EA2485E-0143-49C9-B6FD-32F043E61601}"/>
              </a:ext>
            </a:extLst>
          </p:cNvPr>
          <p:cNvSpPr>
            <a:spLocks noGrp="1"/>
          </p:cNvSpPr>
          <p:nvPr>
            <p:ph sz="half" idx="36" hasCustomPrompt="1"/>
          </p:nvPr>
        </p:nvSpPr>
        <p:spPr>
          <a:xfrm>
            <a:off x="461924" y="4934431"/>
            <a:ext cx="5288997"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Tree>
    <p:extLst>
      <p:ext uri="{BB962C8B-B14F-4D97-AF65-F5344CB8AC3E}">
        <p14:creationId xmlns:p14="http://schemas.microsoft.com/office/powerpoint/2010/main" val="117739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otsikko+3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3 x Otsikko+objekti+pieni otsikko+teksti</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4"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4"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3" name="Content Placeholder 3">
            <a:extLst>
              <a:ext uri="{FF2B5EF4-FFF2-40B4-BE49-F238E27FC236}">
                <a16:creationId xmlns:a16="http://schemas.microsoft.com/office/drawing/2014/main" id="{524F12FF-CC0E-0499-84C1-C94051E581A8}"/>
              </a:ext>
            </a:extLst>
          </p:cNvPr>
          <p:cNvSpPr>
            <a:spLocks noGrp="1"/>
          </p:cNvSpPr>
          <p:nvPr>
            <p:ph sz="half" idx="33" hasCustomPrompt="1"/>
          </p:nvPr>
        </p:nvSpPr>
        <p:spPr>
          <a:xfrm>
            <a:off x="8362457"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5" name="Content Placeholder 3">
            <a:extLst>
              <a:ext uri="{FF2B5EF4-FFF2-40B4-BE49-F238E27FC236}">
                <a16:creationId xmlns:a16="http://schemas.microsoft.com/office/drawing/2014/main" id="{3D9B07CB-B7C7-5C5D-5CC6-BC02FE65527E}"/>
              </a:ext>
            </a:extLst>
          </p:cNvPr>
          <p:cNvSpPr>
            <a:spLocks noGrp="1"/>
          </p:cNvSpPr>
          <p:nvPr>
            <p:ph sz="half" idx="34" hasCustomPrompt="1"/>
          </p:nvPr>
        </p:nvSpPr>
        <p:spPr>
          <a:xfrm>
            <a:off x="8362459"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6" name="Content Placeholder 3">
            <a:extLst>
              <a:ext uri="{FF2B5EF4-FFF2-40B4-BE49-F238E27FC236}">
                <a16:creationId xmlns:a16="http://schemas.microsoft.com/office/drawing/2014/main" id="{801B1565-74F3-9040-F2DA-6D51D0E9CC81}"/>
              </a:ext>
            </a:extLst>
          </p:cNvPr>
          <p:cNvSpPr>
            <a:spLocks noGrp="1"/>
          </p:cNvSpPr>
          <p:nvPr>
            <p:ph sz="half" idx="35" hasCustomPrompt="1"/>
          </p:nvPr>
        </p:nvSpPr>
        <p:spPr>
          <a:xfrm>
            <a:off x="8362457"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8" name="Content Placeholder 3">
            <a:extLst>
              <a:ext uri="{FF2B5EF4-FFF2-40B4-BE49-F238E27FC236}">
                <a16:creationId xmlns:a16="http://schemas.microsoft.com/office/drawing/2014/main" id="{811EF8E5-08C3-8259-FD8F-0B4829D5A9F0}"/>
              </a:ext>
            </a:extLst>
          </p:cNvPr>
          <p:cNvSpPr>
            <a:spLocks noGrp="1"/>
          </p:cNvSpPr>
          <p:nvPr>
            <p:ph sz="half" idx="36" hasCustomPrompt="1"/>
          </p:nvPr>
        </p:nvSpPr>
        <p:spPr>
          <a:xfrm>
            <a:off x="4414401" y="4934431"/>
            <a:ext cx="3363378"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9" name="Content Placeholder 3">
            <a:extLst>
              <a:ext uri="{FF2B5EF4-FFF2-40B4-BE49-F238E27FC236}">
                <a16:creationId xmlns:a16="http://schemas.microsoft.com/office/drawing/2014/main" id="{454BE57F-D88F-4D90-13FE-E6F97B3CFAF5}"/>
              </a:ext>
            </a:extLst>
          </p:cNvPr>
          <p:cNvSpPr>
            <a:spLocks noGrp="1"/>
          </p:cNvSpPr>
          <p:nvPr>
            <p:ph sz="half" idx="37" hasCustomPrompt="1"/>
          </p:nvPr>
        </p:nvSpPr>
        <p:spPr>
          <a:xfrm>
            <a:off x="4414403" y="5308375"/>
            <a:ext cx="3363375"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a:t>
            </a:r>
            <a:endParaRPr lang="en-FI"/>
          </a:p>
        </p:txBody>
      </p:sp>
      <p:sp>
        <p:nvSpPr>
          <p:cNvPr id="11" name="Content Placeholder 3">
            <a:extLst>
              <a:ext uri="{FF2B5EF4-FFF2-40B4-BE49-F238E27FC236}">
                <a16:creationId xmlns:a16="http://schemas.microsoft.com/office/drawing/2014/main" id="{C8F8352B-67BE-D473-5732-349B66C9DC60}"/>
              </a:ext>
            </a:extLst>
          </p:cNvPr>
          <p:cNvSpPr>
            <a:spLocks noGrp="1"/>
          </p:cNvSpPr>
          <p:nvPr>
            <p:ph sz="half" idx="38" hasCustomPrompt="1"/>
          </p:nvPr>
        </p:nvSpPr>
        <p:spPr>
          <a:xfrm>
            <a:off x="4414401" y="2369256"/>
            <a:ext cx="3363378"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Tree>
    <p:extLst>
      <p:ext uri="{BB962C8B-B14F-4D97-AF65-F5344CB8AC3E}">
        <p14:creationId xmlns:p14="http://schemas.microsoft.com/office/powerpoint/2010/main" val="37169970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tsikko+4objekti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3300"/>
            </a:lvl1pPr>
          </a:lstStyle>
          <a:p>
            <a:r>
              <a:rPr lang="en-FI"/>
              <a:t>4 x Otsikko+objekti+pieni otsikko+teksti</a:t>
            </a:r>
          </a:p>
        </p:txBody>
      </p:sp>
      <p:sp>
        <p:nvSpPr>
          <p:cNvPr id="20" name="Content Placeholder 3">
            <a:extLst>
              <a:ext uri="{FF2B5EF4-FFF2-40B4-BE49-F238E27FC236}">
                <a16:creationId xmlns:a16="http://schemas.microsoft.com/office/drawing/2014/main" id="{6778382C-0D69-DBB2-9010-BFD2BA7C3D5D}"/>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5" name="Content Placeholder 3">
            <a:extLst>
              <a:ext uri="{FF2B5EF4-FFF2-40B4-BE49-F238E27FC236}">
                <a16:creationId xmlns:a16="http://schemas.microsoft.com/office/drawing/2014/main" id="{314488CB-ED91-A632-1ED7-101892E1D313}"/>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E15CDF6F-B5CE-8EB0-E021-F4B1F400C4BA}"/>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7" name="Content Placeholder 3">
            <a:extLst>
              <a:ext uri="{FF2B5EF4-FFF2-40B4-BE49-F238E27FC236}">
                <a16:creationId xmlns:a16="http://schemas.microsoft.com/office/drawing/2014/main" id="{2FC210A0-6A4E-4B7F-CA2B-FF859B9F8D6A}"/>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658166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tsikko+4objektia+tekstit väri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594131"/>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46634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en-FI"/>
              <a:t>Objekti tähän</a:t>
            </a:r>
          </a:p>
        </p:txBody>
      </p:sp>
      <p:sp>
        <p:nvSpPr>
          <p:cNvPr id="7" name="Content Placeholder 3">
            <a:extLst>
              <a:ext uri="{FF2B5EF4-FFF2-40B4-BE49-F238E27FC236}">
                <a16:creationId xmlns:a16="http://schemas.microsoft.com/office/drawing/2014/main" id="{C7B82A62-0682-E74E-48F9-ECFC2EAF2917}"/>
              </a:ext>
            </a:extLst>
          </p:cNvPr>
          <p:cNvSpPr>
            <a:spLocks noGrp="1"/>
          </p:cNvSpPr>
          <p:nvPr>
            <p:ph sz="half" idx="20" hasCustomPrompt="1"/>
          </p:nvPr>
        </p:nvSpPr>
        <p:spPr>
          <a:xfrm>
            <a:off x="466346"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ED392EDA-5B13-B786-8422-C5E6F3837C1B}"/>
              </a:ext>
            </a:extLst>
          </p:cNvPr>
          <p:cNvSpPr>
            <a:spLocks noGrp="1"/>
          </p:cNvSpPr>
          <p:nvPr>
            <p:ph sz="half" idx="21" hasCustomPrompt="1"/>
          </p:nvPr>
        </p:nvSpPr>
        <p:spPr>
          <a:xfrm>
            <a:off x="466348"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2" name="Content Placeholder 3">
            <a:extLst>
              <a:ext uri="{FF2B5EF4-FFF2-40B4-BE49-F238E27FC236}">
                <a16:creationId xmlns:a16="http://schemas.microsoft.com/office/drawing/2014/main" id="{CBD5F6D5-23FF-2797-0C70-D2425DE328AE}"/>
              </a:ext>
            </a:extLst>
          </p:cNvPr>
          <p:cNvSpPr>
            <a:spLocks noGrp="1"/>
          </p:cNvSpPr>
          <p:nvPr>
            <p:ph sz="half" idx="33" hasCustomPrompt="1"/>
          </p:nvPr>
        </p:nvSpPr>
        <p:spPr>
          <a:xfrm>
            <a:off x="3347111"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13" name="Content Placeholder 3">
            <a:extLst>
              <a:ext uri="{FF2B5EF4-FFF2-40B4-BE49-F238E27FC236}">
                <a16:creationId xmlns:a16="http://schemas.microsoft.com/office/drawing/2014/main" id="{15B4749A-494C-CCAA-BD54-A637320E0993}"/>
              </a:ext>
            </a:extLst>
          </p:cNvPr>
          <p:cNvSpPr>
            <a:spLocks noGrp="1"/>
          </p:cNvSpPr>
          <p:nvPr>
            <p:ph sz="half" idx="22" hasCustomPrompt="1"/>
          </p:nvPr>
        </p:nvSpPr>
        <p:spPr>
          <a:xfrm>
            <a:off x="334711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4" name="Content Placeholder 3">
            <a:extLst>
              <a:ext uri="{FF2B5EF4-FFF2-40B4-BE49-F238E27FC236}">
                <a16:creationId xmlns:a16="http://schemas.microsoft.com/office/drawing/2014/main" id="{78228D7B-0654-9A34-E5E7-6EB6675D313C}"/>
              </a:ext>
            </a:extLst>
          </p:cNvPr>
          <p:cNvSpPr>
            <a:spLocks noGrp="1"/>
          </p:cNvSpPr>
          <p:nvPr>
            <p:ph sz="half" idx="23" hasCustomPrompt="1"/>
          </p:nvPr>
        </p:nvSpPr>
        <p:spPr>
          <a:xfrm>
            <a:off x="334711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F14E97EB-7B23-AE87-E31C-4C5683A2DFB1}"/>
              </a:ext>
            </a:extLst>
          </p:cNvPr>
          <p:cNvSpPr>
            <a:spLocks noGrp="1"/>
          </p:cNvSpPr>
          <p:nvPr>
            <p:ph sz="half" idx="34" hasCustomPrompt="1"/>
          </p:nvPr>
        </p:nvSpPr>
        <p:spPr>
          <a:xfrm>
            <a:off x="6219784"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0" name="Content Placeholder 3">
            <a:extLst>
              <a:ext uri="{FF2B5EF4-FFF2-40B4-BE49-F238E27FC236}">
                <a16:creationId xmlns:a16="http://schemas.microsoft.com/office/drawing/2014/main" id="{179B82C4-E558-8512-D3FC-331FD7E8D5EA}"/>
              </a:ext>
            </a:extLst>
          </p:cNvPr>
          <p:cNvSpPr>
            <a:spLocks noGrp="1"/>
          </p:cNvSpPr>
          <p:nvPr>
            <p:ph sz="half" idx="24" hasCustomPrompt="1"/>
          </p:nvPr>
        </p:nvSpPr>
        <p:spPr>
          <a:xfrm>
            <a:off x="6219783"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3" name="Content Placeholder 3">
            <a:extLst>
              <a:ext uri="{FF2B5EF4-FFF2-40B4-BE49-F238E27FC236}">
                <a16:creationId xmlns:a16="http://schemas.microsoft.com/office/drawing/2014/main" id="{AD505F1A-8730-4EFF-A7CE-7B94D45D392E}"/>
              </a:ext>
            </a:extLst>
          </p:cNvPr>
          <p:cNvSpPr>
            <a:spLocks noGrp="1"/>
          </p:cNvSpPr>
          <p:nvPr>
            <p:ph sz="half" idx="25" hasCustomPrompt="1"/>
          </p:nvPr>
        </p:nvSpPr>
        <p:spPr>
          <a:xfrm>
            <a:off x="6219785"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1012F3F-5227-9CA3-FB4F-0F39803EA8D7}"/>
              </a:ext>
            </a:extLst>
          </p:cNvPr>
          <p:cNvSpPr>
            <a:spLocks noGrp="1"/>
          </p:cNvSpPr>
          <p:nvPr>
            <p:ph sz="half" idx="35" hasCustomPrompt="1"/>
          </p:nvPr>
        </p:nvSpPr>
        <p:spPr>
          <a:xfrm>
            <a:off x="9092456" y="2369256"/>
            <a:ext cx="2650641" cy="2413883"/>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FI"/>
              <a:t>Objekti tähän</a:t>
            </a:r>
          </a:p>
        </p:txBody>
      </p:sp>
      <p:sp>
        <p:nvSpPr>
          <p:cNvPr id="25" name="Content Placeholder 3">
            <a:extLst>
              <a:ext uri="{FF2B5EF4-FFF2-40B4-BE49-F238E27FC236}">
                <a16:creationId xmlns:a16="http://schemas.microsoft.com/office/drawing/2014/main" id="{C095784D-09C2-4E65-0756-6FB09BAE1C7C}"/>
              </a:ext>
            </a:extLst>
          </p:cNvPr>
          <p:cNvSpPr>
            <a:spLocks noGrp="1"/>
          </p:cNvSpPr>
          <p:nvPr>
            <p:ph sz="half" idx="26" hasCustomPrompt="1"/>
          </p:nvPr>
        </p:nvSpPr>
        <p:spPr>
          <a:xfrm>
            <a:off x="9108640" y="4934431"/>
            <a:ext cx="265064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6" name="Content Placeholder 3">
            <a:extLst>
              <a:ext uri="{FF2B5EF4-FFF2-40B4-BE49-F238E27FC236}">
                <a16:creationId xmlns:a16="http://schemas.microsoft.com/office/drawing/2014/main" id="{1F368844-D144-F22B-3CC6-9BEFB9106AF0}"/>
              </a:ext>
            </a:extLst>
          </p:cNvPr>
          <p:cNvSpPr>
            <a:spLocks noGrp="1"/>
          </p:cNvSpPr>
          <p:nvPr>
            <p:ph sz="half" idx="27" hasCustomPrompt="1"/>
          </p:nvPr>
        </p:nvSpPr>
        <p:spPr>
          <a:xfrm>
            <a:off x="9108642" y="5308375"/>
            <a:ext cx="2650639" cy="85468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2986240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iso kuv">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93D73C-6857-7D0E-4B89-36E5214FE272}"/>
              </a:ext>
            </a:extLst>
          </p:cNvPr>
          <p:cNvSpPr/>
          <p:nvPr userDrawn="1"/>
        </p:nvSpPr>
        <p:spPr>
          <a:xfrm>
            <a:off x="0" y="2"/>
            <a:ext cx="12192000" cy="138998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10144540" cy="585374"/>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3" name="Content Placeholder 3">
            <a:extLst>
              <a:ext uri="{FF2B5EF4-FFF2-40B4-BE49-F238E27FC236}">
                <a16:creationId xmlns:a16="http://schemas.microsoft.com/office/drawing/2014/main" id="{D53D5996-B84F-9C82-A016-83AE34291B04}"/>
              </a:ext>
            </a:extLst>
          </p:cNvPr>
          <p:cNvSpPr>
            <a:spLocks noGrp="1"/>
          </p:cNvSpPr>
          <p:nvPr>
            <p:ph sz="half" idx="32" hasCustomPrompt="1"/>
          </p:nvPr>
        </p:nvSpPr>
        <p:spPr>
          <a:xfrm>
            <a:off x="0" y="1389987"/>
            <a:ext cx="12192000" cy="5468011"/>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1700" b="1" i="0">
                <a:latin typeface="Source Sans Pro Semibold" panose="020B0503030403020204" pitchFamily="34" charset="0"/>
                <a:ea typeface="Source Sans Pro Semibold" panose="020B0503030403020204" pitchFamily="34" charset="0"/>
              </a:defRPr>
            </a:lvl5pPr>
          </a:lstStyle>
          <a:p>
            <a:pPr lvl="0"/>
            <a:r>
              <a:rPr lang="fi-FI"/>
              <a:t>Iso kuva</a:t>
            </a:r>
            <a:r>
              <a:rPr lang="en-FI"/>
              <a:t> tähän</a:t>
            </a:r>
          </a:p>
        </p:txBody>
      </p:sp>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548592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 + tarkentava teksti 2">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a:t>HSY </a:t>
            </a:r>
            <a:r>
              <a:rPr lang="en-GB" err="1"/>
              <a:t>otsikko</a:t>
            </a:r>
            <a:r>
              <a:rPr lang="en-GB"/>
              <a:t> </a:t>
            </a:r>
            <a:r>
              <a:rPr lang="en-GB" err="1"/>
              <a:t>tähän</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Tree>
    <p:extLst>
      <p:ext uri="{BB962C8B-B14F-4D97-AF65-F5344CB8AC3E}">
        <p14:creationId xmlns:p14="http://schemas.microsoft.com/office/powerpoint/2010/main" val="3750554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4kuvaa+teksti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4198203-882C-15F9-0818-F6BF02813C2B}"/>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4" name="Title 24">
            <a:extLst>
              <a:ext uri="{FF2B5EF4-FFF2-40B4-BE49-F238E27FC236}">
                <a16:creationId xmlns:a16="http://schemas.microsoft.com/office/drawing/2014/main" id="{2D7FEC0B-7A7D-A830-2EA1-7FD2E7BF24DB}"/>
              </a:ext>
            </a:extLst>
          </p:cNvPr>
          <p:cNvSpPr>
            <a:spLocks noGrp="1"/>
          </p:cNvSpPr>
          <p:nvPr>
            <p:ph type="title" hasCustomPrompt="1"/>
          </p:nvPr>
        </p:nvSpPr>
        <p:spPr>
          <a:xfrm>
            <a:off x="351182" y="580319"/>
            <a:ext cx="7538552" cy="809668"/>
          </a:xfrm>
        </p:spPr>
        <p:txBody>
          <a:bodyPr>
            <a:noAutofit/>
          </a:bodyPr>
          <a:lstStyle>
            <a:lvl1pPr>
              <a:defRPr sz="2400"/>
            </a:lvl1pPr>
          </a:lstStyle>
          <a:p>
            <a:r>
              <a:rPr lang="en-GB"/>
              <a:t>HSY </a:t>
            </a:r>
            <a:r>
              <a:rPr lang="en-GB" err="1"/>
              <a:t>otsikko</a:t>
            </a:r>
            <a:r>
              <a:rPr lang="en-GB"/>
              <a:t> </a:t>
            </a:r>
            <a:r>
              <a:rPr lang="en-GB" err="1"/>
              <a:t>tähän</a:t>
            </a:r>
            <a:endParaRPr lang="en-FI"/>
          </a:p>
        </p:txBody>
      </p:sp>
      <p:sp>
        <p:nvSpPr>
          <p:cNvPr id="2" name="Picture Placeholder 2">
            <a:extLst>
              <a:ext uri="{FF2B5EF4-FFF2-40B4-BE49-F238E27FC236}">
                <a16:creationId xmlns:a16="http://schemas.microsoft.com/office/drawing/2014/main" id="{6B0D28E4-72B2-3385-7519-B34F4F93DDA3}"/>
              </a:ext>
            </a:extLst>
          </p:cNvPr>
          <p:cNvSpPr>
            <a:spLocks noGrp="1"/>
          </p:cNvSpPr>
          <p:nvPr>
            <p:ph type="pic" sz="quarter" idx="36" hasCustomPrompt="1"/>
          </p:nvPr>
        </p:nvSpPr>
        <p:spPr>
          <a:xfrm>
            <a:off x="579430" y="2390889"/>
            <a:ext cx="2404951" cy="2404951"/>
          </a:xfrm>
          <a:ln>
            <a:noFill/>
          </a:ln>
        </p:spPr>
        <p:txBody>
          <a:bodyPr>
            <a:noAutofit/>
          </a:bodyPr>
          <a:lstStyle/>
          <a:p>
            <a:r>
              <a:rPr lang="en-FI"/>
              <a:t>Kuva tähän</a:t>
            </a:r>
          </a:p>
        </p:txBody>
      </p:sp>
      <p:sp>
        <p:nvSpPr>
          <p:cNvPr id="12" name="Content Placeholder 3">
            <a:extLst>
              <a:ext uri="{FF2B5EF4-FFF2-40B4-BE49-F238E27FC236}">
                <a16:creationId xmlns:a16="http://schemas.microsoft.com/office/drawing/2014/main" id="{4498C0D7-920E-EF4A-FF17-B96A1B47271F}"/>
              </a:ext>
            </a:extLst>
          </p:cNvPr>
          <p:cNvSpPr>
            <a:spLocks noGrp="1"/>
          </p:cNvSpPr>
          <p:nvPr>
            <p:ph sz="half" idx="20" hasCustomPrompt="1"/>
          </p:nvPr>
        </p:nvSpPr>
        <p:spPr>
          <a:xfrm>
            <a:off x="581012"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3" name="Content Placeholder 3">
            <a:extLst>
              <a:ext uri="{FF2B5EF4-FFF2-40B4-BE49-F238E27FC236}">
                <a16:creationId xmlns:a16="http://schemas.microsoft.com/office/drawing/2014/main" id="{7112BBF1-38BA-4DCD-F870-B0A403A8C7EB}"/>
              </a:ext>
            </a:extLst>
          </p:cNvPr>
          <p:cNvSpPr>
            <a:spLocks noGrp="1"/>
          </p:cNvSpPr>
          <p:nvPr>
            <p:ph sz="half" idx="21" hasCustomPrompt="1"/>
          </p:nvPr>
        </p:nvSpPr>
        <p:spPr>
          <a:xfrm>
            <a:off x="581014"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5" name="Picture Placeholder 2">
            <a:extLst>
              <a:ext uri="{FF2B5EF4-FFF2-40B4-BE49-F238E27FC236}">
                <a16:creationId xmlns:a16="http://schemas.microsoft.com/office/drawing/2014/main" id="{0BE4B949-4666-1CA1-D3F6-2B5C2A150162}"/>
              </a:ext>
            </a:extLst>
          </p:cNvPr>
          <p:cNvSpPr>
            <a:spLocks noGrp="1"/>
          </p:cNvSpPr>
          <p:nvPr>
            <p:ph type="pic" sz="quarter" idx="33" hasCustomPrompt="1"/>
          </p:nvPr>
        </p:nvSpPr>
        <p:spPr>
          <a:xfrm>
            <a:off x="3461777"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7" name="Content Placeholder 3">
            <a:extLst>
              <a:ext uri="{FF2B5EF4-FFF2-40B4-BE49-F238E27FC236}">
                <a16:creationId xmlns:a16="http://schemas.microsoft.com/office/drawing/2014/main" id="{44B7D904-431B-170A-D829-1FD44634A509}"/>
              </a:ext>
            </a:extLst>
          </p:cNvPr>
          <p:cNvSpPr>
            <a:spLocks noGrp="1"/>
          </p:cNvSpPr>
          <p:nvPr>
            <p:ph sz="half" idx="22" hasCustomPrompt="1"/>
          </p:nvPr>
        </p:nvSpPr>
        <p:spPr>
          <a:xfrm>
            <a:off x="346177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0" name="Content Placeholder 3">
            <a:extLst>
              <a:ext uri="{FF2B5EF4-FFF2-40B4-BE49-F238E27FC236}">
                <a16:creationId xmlns:a16="http://schemas.microsoft.com/office/drawing/2014/main" id="{5E051371-8D52-6B48-B191-EF286A0AE394}"/>
              </a:ext>
            </a:extLst>
          </p:cNvPr>
          <p:cNvSpPr>
            <a:spLocks noGrp="1"/>
          </p:cNvSpPr>
          <p:nvPr>
            <p:ph sz="half" idx="23" hasCustomPrompt="1"/>
          </p:nvPr>
        </p:nvSpPr>
        <p:spPr>
          <a:xfrm>
            <a:off x="346177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11" name="Picture Placeholder 2">
            <a:extLst>
              <a:ext uri="{FF2B5EF4-FFF2-40B4-BE49-F238E27FC236}">
                <a16:creationId xmlns:a16="http://schemas.microsoft.com/office/drawing/2014/main" id="{701F9372-85CA-05AC-FD69-FD91828A270B}"/>
              </a:ext>
            </a:extLst>
          </p:cNvPr>
          <p:cNvSpPr>
            <a:spLocks noGrp="1"/>
          </p:cNvSpPr>
          <p:nvPr>
            <p:ph type="pic" sz="quarter" idx="34" hasCustomPrompt="1"/>
          </p:nvPr>
        </p:nvSpPr>
        <p:spPr>
          <a:xfrm>
            <a:off x="6342542"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14" name="Content Placeholder 3">
            <a:extLst>
              <a:ext uri="{FF2B5EF4-FFF2-40B4-BE49-F238E27FC236}">
                <a16:creationId xmlns:a16="http://schemas.microsoft.com/office/drawing/2014/main" id="{98AB83BD-8762-FBC7-BA45-E37F82EA5FF4}"/>
              </a:ext>
            </a:extLst>
          </p:cNvPr>
          <p:cNvSpPr>
            <a:spLocks noGrp="1"/>
          </p:cNvSpPr>
          <p:nvPr>
            <p:ph sz="half" idx="24" hasCustomPrompt="1"/>
          </p:nvPr>
        </p:nvSpPr>
        <p:spPr>
          <a:xfrm>
            <a:off x="6334449"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15" name="Content Placeholder 3">
            <a:extLst>
              <a:ext uri="{FF2B5EF4-FFF2-40B4-BE49-F238E27FC236}">
                <a16:creationId xmlns:a16="http://schemas.microsoft.com/office/drawing/2014/main" id="{8D57906B-FC55-0772-8BDD-95CE6D64E862}"/>
              </a:ext>
            </a:extLst>
          </p:cNvPr>
          <p:cNvSpPr>
            <a:spLocks noGrp="1"/>
          </p:cNvSpPr>
          <p:nvPr>
            <p:ph sz="half" idx="25" hasCustomPrompt="1"/>
          </p:nvPr>
        </p:nvSpPr>
        <p:spPr>
          <a:xfrm>
            <a:off x="6334451"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
        <p:nvSpPr>
          <p:cNvPr id="20" name="Picture Placeholder 2">
            <a:extLst>
              <a:ext uri="{FF2B5EF4-FFF2-40B4-BE49-F238E27FC236}">
                <a16:creationId xmlns:a16="http://schemas.microsoft.com/office/drawing/2014/main" id="{4D8B2105-4E76-AC1C-F0AB-1D9A96C932EE}"/>
              </a:ext>
            </a:extLst>
          </p:cNvPr>
          <p:cNvSpPr>
            <a:spLocks noGrp="1"/>
          </p:cNvSpPr>
          <p:nvPr>
            <p:ph type="pic" sz="quarter" idx="35" hasCustomPrompt="1"/>
          </p:nvPr>
        </p:nvSpPr>
        <p:spPr>
          <a:xfrm>
            <a:off x="9215215" y="2390889"/>
            <a:ext cx="2404951" cy="2404951"/>
          </a:xfrm>
          <a:ln>
            <a:noFill/>
          </a:ln>
        </p:spPr>
        <p:txBody>
          <a:bodyPr>
            <a:no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FI"/>
              <a:t>Kuva tähän</a:t>
            </a:r>
          </a:p>
        </p:txBody>
      </p:sp>
      <p:sp>
        <p:nvSpPr>
          <p:cNvPr id="23" name="Content Placeholder 3">
            <a:extLst>
              <a:ext uri="{FF2B5EF4-FFF2-40B4-BE49-F238E27FC236}">
                <a16:creationId xmlns:a16="http://schemas.microsoft.com/office/drawing/2014/main" id="{89534C83-B69C-BFEE-CAB6-1484A7D33DC3}"/>
              </a:ext>
            </a:extLst>
          </p:cNvPr>
          <p:cNvSpPr>
            <a:spLocks noGrp="1"/>
          </p:cNvSpPr>
          <p:nvPr>
            <p:ph sz="half" idx="26" hasCustomPrompt="1"/>
          </p:nvPr>
        </p:nvSpPr>
        <p:spPr>
          <a:xfrm>
            <a:off x="9223306" y="4934431"/>
            <a:ext cx="2404951" cy="391948"/>
          </a:xfrm>
        </p:spPr>
        <p:txBody>
          <a:bodyPr anchor="t">
            <a:noAutofit/>
          </a:bodyPr>
          <a:lstStyle>
            <a:lvl1pPr marL="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gn="ctr">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Teksti</a:t>
            </a:r>
            <a:r>
              <a:rPr lang="en-GB"/>
              <a:t> </a:t>
            </a:r>
            <a:r>
              <a:rPr lang="en-GB" err="1"/>
              <a:t>tähän</a:t>
            </a:r>
            <a:endParaRPr lang="en-FI"/>
          </a:p>
        </p:txBody>
      </p:sp>
      <p:sp>
        <p:nvSpPr>
          <p:cNvPr id="24" name="Content Placeholder 3">
            <a:extLst>
              <a:ext uri="{FF2B5EF4-FFF2-40B4-BE49-F238E27FC236}">
                <a16:creationId xmlns:a16="http://schemas.microsoft.com/office/drawing/2014/main" id="{EC1F3974-8955-E5AB-6E20-FA7DE8085A49}"/>
              </a:ext>
            </a:extLst>
          </p:cNvPr>
          <p:cNvSpPr>
            <a:spLocks noGrp="1"/>
          </p:cNvSpPr>
          <p:nvPr>
            <p:ph sz="half" idx="27" hasCustomPrompt="1"/>
          </p:nvPr>
        </p:nvSpPr>
        <p:spPr>
          <a:xfrm>
            <a:off x="9223308" y="5308375"/>
            <a:ext cx="2404949" cy="647362"/>
          </a:xfrm>
        </p:spPr>
        <p:txBody>
          <a:bodyPr anchor="t">
            <a:noAutofit/>
          </a:bodyPr>
          <a:lstStyle>
            <a:lvl1pPr marL="0" indent="0" algn="ctr">
              <a:lnSpc>
                <a:spcPct val="100000"/>
              </a:lnSpc>
              <a:buFontTx/>
              <a:buNone/>
              <a:defRPr sz="2000"/>
            </a:lvl1pPr>
            <a:lvl2pPr marL="457200" indent="0" algn="ctr">
              <a:lnSpc>
                <a:spcPct val="100000"/>
              </a:lnSpc>
              <a:buFontTx/>
              <a:buNone/>
              <a:defRPr sz="2000"/>
            </a:lvl2pPr>
            <a:lvl3pPr marL="914400" indent="0" algn="ctr">
              <a:lnSpc>
                <a:spcPct val="100000"/>
              </a:lnSpc>
              <a:buFontTx/>
              <a:buNone/>
              <a:defRPr sz="2000"/>
            </a:lvl3pPr>
            <a:lvl4pPr marL="1371600" indent="0" algn="ctr">
              <a:lnSpc>
                <a:spcPct val="100000"/>
              </a:lnSpc>
              <a:buFontTx/>
              <a:buNone/>
              <a:defRPr sz="2000"/>
            </a:lvl4pPr>
            <a:lvl5pPr marL="1828800" indent="0" algn="ctr">
              <a:lnSpc>
                <a:spcPct val="100000"/>
              </a:lnSpc>
              <a:buFontTx/>
              <a:buNone/>
              <a:defRPr sz="2000"/>
            </a:lvl5pPr>
          </a:lstStyle>
          <a:p>
            <a:pPr lvl="0"/>
            <a:r>
              <a:rPr lang="en-GB" err="1"/>
              <a:t>Tarkentava</a:t>
            </a:r>
            <a:r>
              <a:rPr lang="en-GB"/>
              <a:t> </a:t>
            </a:r>
            <a:r>
              <a:rPr lang="en-GB" err="1"/>
              <a:t>teksti</a:t>
            </a:r>
            <a:r>
              <a:rPr lang="en-GB"/>
              <a:t> </a:t>
            </a:r>
            <a:r>
              <a:rPr lang="en-GB" err="1"/>
              <a:t>tähän</a:t>
            </a:r>
            <a:endParaRPr lang="en-FI"/>
          </a:p>
        </p:txBody>
      </p:sp>
    </p:spTree>
    <p:extLst>
      <p:ext uri="{BB962C8B-B14F-4D97-AF65-F5344CB8AC3E}">
        <p14:creationId xmlns:p14="http://schemas.microsoft.com/office/powerpoint/2010/main" val="2571664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Kiitos-dia">
    <p:bg>
      <p:bgPr>
        <a:solidFill>
          <a:srgbClr val="D7F2F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39569-ADC0-B9AF-304C-E67EA7DB312C}"/>
              </a:ext>
            </a:extLst>
          </p:cNvPr>
          <p:cNvSpPr>
            <a:spLocks noGrp="1"/>
          </p:cNvSpPr>
          <p:nvPr>
            <p:ph type="ctrTitle" hasCustomPrompt="1"/>
          </p:nvPr>
        </p:nvSpPr>
        <p:spPr>
          <a:xfrm>
            <a:off x="1524000" y="1122363"/>
            <a:ext cx="9144000" cy="2387600"/>
          </a:xfrm>
        </p:spPr>
        <p:txBody>
          <a:bodyPr anchor="b">
            <a:noAutofit/>
          </a:bodyPr>
          <a:lstStyle>
            <a:lvl1pPr algn="ctr">
              <a:defRPr sz="3800"/>
            </a:lvl1pPr>
          </a:lstStyle>
          <a:p>
            <a:r>
              <a:rPr lang="en-GB" err="1"/>
              <a:t>Lisää</a:t>
            </a:r>
            <a:r>
              <a:rPr lang="en-GB"/>
              <a:t> </a:t>
            </a:r>
            <a:r>
              <a:rPr lang="en-GB" err="1"/>
              <a:t>kiitos</a:t>
            </a:r>
            <a:endParaRPr lang="en-FI"/>
          </a:p>
        </p:txBody>
      </p:sp>
      <p:sp>
        <p:nvSpPr>
          <p:cNvPr id="3" name="Subtitle 2">
            <a:extLst>
              <a:ext uri="{FF2B5EF4-FFF2-40B4-BE49-F238E27FC236}">
                <a16:creationId xmlns:a16="http://schemas.microsoft.com/office/drawing/2014/main" id="{31FF6636-CBCF-1F5C-8F20-0991733611AF}"/>
              </a:ext>
            </a:extLst>
          </p:cNvPr>
          <p:cNvSpPr>
            <a:spLocks noGrp="1"/>
          </p:cNvSpPr>
          <p:nvPr>
            <p:ph type="subTitle" idx="1" hasCustomPrompt="1"/>
          </p:nvPr>
        </p:nvSpPr>
        <p:spPr>
          <a:xfrm>
            <a:off x="1524000" y="3602038"/>
            <a:ext cx="9144000" cy="1655762"/>
          </a:xfrm>
        </p:spPr>
        <p:txBody>
          <a:bodyPr>
            <a:no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Lisää teksti</a:t>
            </a:r>
            <a:endParaRPr lang="en-FI"/>
          </a:p>
        </p:txBody>
      </p:sp>
    </p:spTree>
    <p:extLst>
      <p:ext uri="{BB962C8B-B14F-4D97-AF65-F5344CB8AC3E}">
        <p14:creationId xmlns:p14="http://schemas.microsoft.com/office/powerpoint/2010/main" val="21460621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4C73DE0B-DE0D-44E2-8F80-1BE7F7A93789}"/>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1" name="Footer Placeholder 10">
            <a:extLst>
              <a:ext uri="{FF2B5EF4-FFF2-40B4-BE49-F238E27FC236}">
                <a16:creationId xmlns:a16="http://schemas.microsoft.com/office/drawing/2014/main" id="{DFAC7FD8-B21C-49A4-8F1F-49C14AB11A34}"/>
              </a:ext>
            </a:extLst>
          </p:cNvPr>
          <p:cNvSpPr>
            <a:spLocks noGrp="1"/>
          </p:cNvSpPr>
          <p:nvPr>
            <p:ph type="ftr" sz="quarter" idx="11"/>
          </p:nvPr>
        </p:nvSpPr>
        <p:spPr/>
        <p:txBody>
          <a:bodyPr/>
          <a:lstStyle/>
          <a:p>
            <a:endParaRPr lang="fi-FI"/>
          </a:p>
        </p:txBody>
      </p:sp>
      <p:sp>
        <p:nvSpPr>
          <p:cNvPr id="10" name="Date Placeholder 9">
            <a:extLst>
              <a:ext uri="{FF2B5EF4-FFF2-40B4-BE49-F238E27FC236}">
                <a16:creationId xmlns:a16="http://schemas.microsoft.com/office/drawing/2014/main" id="{20E346C1-3258-4C0F-BC7B-C3E81926B782}"/>
              </a:ext>
            </a:extLst>
          </p:cNvPr>
          <p:cNvSpPr>
            <a:spLocks noGrp="1"/>
          </p:cNvSpPr>
          <p:nvPr>
            <p:ph type="dt" sz="half" idx="10"/>
          </p:nvPr>
        </p:nvSpPr>
        <p:spPr/>
        <p:txBody>
          <a:bodyPr/>
          <a:lstStyle/>
          <a:p>
            <a:fld id="{AA4DFD03-ACC5-4DE8-AB64-A9CD00098E11}" type="datetime1">
              <a:rPr lang="fi-FI" smtClean="0"/>
              <a:pPr/>
              <a:t>22.1.2026</a:t>
            </a:fld>
            <a:endParaRPr lang="fi-FI"/>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1"/>
          <p:cNvSpPr>
            <a:spLocks noGrp="1"/>
          </p:cNvSpPr>
          <p:nvPr>
            <p:ph type="title"/>
          </p:nvPr>
        </p:nvSpPr>
        <p:spPr/>
        <p:txBody>
          <a:bodyPr/>
          <a:lstStyle/>
          <a:p>
            <a:r>
              <a:rPr lang="fi-FI"/>
              <a:t>Muokkaa ots. perustyyl. napsautt.</a:t>
            </a:r>
            <a:endParaRPr lang="en-US"/>
          </a:p>
        </p:txBody>
      </p:sp>
    </p:spTree>
    <p:extLst>
      <p:ext uri="{BB962C8B-B14F-4D97-AF65-F5344CB8AC3E}">
        <p14:creationId xmlns:p14="http://schemas.microsoft.com/office/powerpoint/2010/main" val="2858306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22.1.2026</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a:p>
        </p:txBody>
      </p:sp>
    </p:spTree>
    <p:extLst>
      <p:ext uri="{BB962C8B-B14F-4D97-AF65-F5344CB8AC3E}">
        <p14:creationId xmlns:p14="http://schemas.microsoft.com/office/powerpoint/2010/main" val="32526756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61E50B-7C6D-7C66-E6A8-F5CAA696849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9241E67-0ECB-AAE6-0D3A-0981F8DC424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F6AA43C-A7CC-3424-3289-4D7CBBFA5516}"/>
              </a:ext>
            </a:extLst>
          </p:cNvPr>
          <p:cNvSpPr>
            <a:spLocks noGrp="1"/>
          </p:cNvSpPr>
          <p:nvPr>
            <p:ph type="dt" sz="half" idx="10"/>
          </p:nvPr>
        </p:nvSpPr>
        <p:spPr/>
        <p:txBody>
          <a:bodyPr/>
          <a:lstStyle/>
          <a:p>
            <a:fld id="{02B5C75B-A7E6-414B-BA2F-2976C654394F}" type="datetimeFigureOut">
              <a:rPr lang="fi-FI" smtClean="0"/>
              <a:t>22.1.2026</a:t>
            </a:fld>
            <a:endParaRPr lang="fi-FI"/>
          </a:p>
        </p:txBody>
      </p:sp>
      <p:sp>
        <p:nvSpPr>
          <p:cNvPr id="5" name="Alatunnisteen paikkamerkki 4">
            <a:extLst>
              <a:ext uri="{FF2B5EF4-FFF2-40B4-BE49-F238E27FC236}">
                <a16:creationId xmlns:a16="http://schemas.microsoft.com/office/drawing/2014/main" id="{42D72755-DD2D-FDA1-6406-894D1643EB9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DF1E92B-1F27-3631-8EDD-FB64493AC1AB}"/>
              </a:ext>
            </a:extLst>
          </p:cNvPr>
          <p:cNvSpPr>
            <a:spLocks noGrp="1"/>
          </p:cNvSpPr>
          <p:nvPr>
            <p:ph type="sldNum" sz="quarter" idx="12"/>
          </p:nvPr>
        </p:nvSpPr>
        <p:spPr/>
        <p:txBody>
          <a:bodyPr/>
          <a:lstStyle/>
          <a:p>
            <a:fld id="{FF955D1E-9788-4493-80D6-A254B5DC13AB}" type="slidenum">
              <a:rPr lang="fi-FI" smtClean="0"/>
              <a:t>‹#›</a:t>
            </a:fld>
            <a:endParaRPr lang="fi-FI"/>
          </a:p>
        </p:txBody>
      </p:sp>
    </p:spTree>
    <p:extLst>
      <p:ext uri="{BB962C8B-B14F-4D97-AF65-F5344CB8AC3E}">
        <p14:creationId xmlns:p14="http://schemas.microsoft.com/office/powerpoint/2010/main" val="1501333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Otsikkodia 2">
    <p:bg>
      <p:bgPr>
        <a:solidFill>
          <a:schemeClr val="bg1"/>
        </a:solidFill>
        <a:effectLst/>
      </p:bgPr>
    </p:bg>
    <p:spTree>
      <p:nvGrpSpPr>
        <p:cNvPr id="1" name=""/>
        <p:cNvGrpSpPr/>
        <p:nvPr/>
      </p:nvGrpSpPr>
      <p:grpSpPr>
        <a:xfrm>
          <a:off x="0" y="0"/>
          <a:ext cx="0" cy="0"/>
          <a:chOff x="0" y="0"/>
          <a:chExt cx="0" cy="0"/>
        </a:xfrm>
      </p:grpSpPr>
      <p:pic>
        <p:nvPicPr>
          <p:cNvPr id="9" name="Kuva 8">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bwMode="black">
          <a:xfrm>
            <a:off x="480001" y="360389"/>
            <a:ext cx="1417599" cy="773219"/>
          </a:xfrm>
          <a:prstGeom prst="rect">
            <a:avLst/>
          </a:prstGeom>
        </p:spPr>
      </p:pic>
      <p:sp>
        <p:nvSpPr>
          <p:cNvPr id="13" name="Slide Number Placeholder 12">
            <a:extLst>
              <a:ext uri="{FF2B5EF4-FFF2-40B4-BE49-F238E27FC236}">
                <a16:creationId xmlns:a16="http://schemas.microsoft.com/office/drawing/2014/main" id="{4B1E1281-8212-49F8-B1A3-B1ACF1B1063A}"/>
              </a:ext>
            </a:extLst>
          </p:cNvPr>
          <p:cNvSpPr>
            <a:spLocks noGrp="1"/>
          </p:cNvSpPr>
          <p:nvPr>
            <p:ph type="sldNum" sz="quarter" idx="12"/>
          </p:nvPr>
        </p:nvSpPr>
        <p:spPr/>
        <p:txBody>
          <a:bodyPr/>
          <a:lstStyle/>
          <a:p>
            <a:fld id="{B2A00DE5-8910-4A09-9EF4-AEEB76902EFA}" type="slidenum">
              <a:rPr lang="fi-FI" smtClean="0"/>
              <a:pPr/>
              <a:t>‹#›</a:t>
            </a:fld>
            <a:endParaRPr lang="fi-FI"/>
          </a:p>
        </p:txBody>
      </p:sp>
      <p:sp>
        <p:nvSpPr>
          <p:cNvPr id="12" name="Footer Placeholder 11">
            <a:extLst>
              <a:ext uri="{FF2B5EF4-FFF2-40B4-BE49-F238E27FC236}">
                <a16:creationId xmlns:a16="http://schemas.microsoft.com/office/drawing/2014/main" id="{69F16C0A-89C9-4529-A8FB-F1572A9F10FB}"/>
              </a:ext>
            </a:extLst>
          </p:cNvPr>
          <p:cNvSpPr>
            <a:spLocks noGrp="1"/>
          </p:cNvSpPr>
          <p:nvPr>
            <p:ph type="ftr" sz="quarter" idx="11"/>
          </p:nvPr>
        </p:nvSpPr>
        <p:spPr/>
        <p:txBody>
          <a:bodyPr/>
          <a:lstStyle/>
          <a:p>
            <a:endParaRPr lang="fi-FI"/>
          </a:p>
        </p:txBody>
      </p:sp>
      <p:sp>
        <p:nvSpPr>
          <p:cNvPr id="11" name="Date Placeholder 10">
            <a:extLst>
              <a:ext uri="{FF2B5EF4-FFF2-40B4-BE49-F238E27FC236}">
                <a16:creationId xmlns:a16="http://schemas.microsoft.com/office/drawing/2014/main" id="{8DA21CEF-D0EA-48E0-963A-4275F41477CA}"/>
              </a:ext>
            </a:extLst>
          </p:cNvPr>
          <p:cNvSpPr>
            <a:spLocks noGrp="1"/>
          </p:cNvSpPr>
          <p:nvPr>
            <p:ph type="dt" sz="half" idx="10"/>
          </p:nvPr>
        </p:nvSpPr>
        <p:spPr/>
        <p:txBody>
          <a:bodyPr/>
          <a:lstStyle/>
          <a:p>
            <a:fld id="{AA4DFD03-ACC5-4DE8-AB64-A9CD00098E11}" type="datetime1">
              <a:rPr lang="fi-FI" smtClean="0"/>
              <a:pPr/>
              <a:t>22.1.2026</a:t>
            </a:fld>
            <a:endParaRPr lang="fi-FI"/>
          </a:p>
        </p:txBody>
      </p:sp>
      <p:sp>
        <p:nvSpPr>
          <p:cNvPr id="3" name="Subtitle 2"/>
          <p:cNvSpPr>
            <a:spLocks noGrp="1"/>
          </p:cNvSpPr>
          <p:nvPr>
            <p:ph type="subTitle" idx="1"/>
          </p:nvPr>
        </p:nvSpPr>
        <p:spPr>
          <a:xfrm>
            <a:off x="2064000" y="4500000"/>
            <a:ext cx="9600000" cy="1080000"/>
          </a:xfrm>
        </p:spPr>
        <p:txBody>
          <a:bodyPr>
            <a:normAutofit/>
          </a:bodyPr>
          <a:lstStyle>
            <a:lvl1pPr marL="0" indent="0" algn="l">
              <a:buNone/>
              <a:defRPr sz="2000" b="1" baseline="0">
                <a:solidFill>
                  <a:srgbClr val="3E3D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a:p>
        </p:txBody>
      </p:sp>
      <p:sp>
        <p:nvSpPr>
          <p:cNvPr id="2" name="Title 1"/>
          <p:cNvSpPr>
            <a:spLocks noGrp="1"/>
          </p:cNvSpPr>
          <p:nvPr>
            <p:ph type="ctrTitle"/>
          </p:nvPr>
        </p:nvSpPr>
        <p:spPr>
          <a:xfrm>
            <a:off x="2066799" y="1476000"/>
            <a:ext cx="9600000" cy="2880000"/>
          </a:xfrm>
        </p:spPr>
        <p:txBody>
          <a:bodyPr anchor="b">
            <a:normAutofit/>
          </a:bodyPr>
          <a:lstStyle>
            <a:lvl1pPr algn="l">
              <a:defRPr sz="4000" spc="30" baseline="0">
                <a:solidFill>
                  <a:schemeClr val="bg2"/>
                </a:solidFill>
              </a:defRPr>
            </a:lvl1pPr>
          </a:lstStyle>
          <a:p>
            <a:r>
              <a:rPr lang="fi-FI"/>
              <a:t>Muokkaa ots. perustyyl. napsautt.</a:t>
            </a:r>
            <a:endParaRPr lang="en-US"/>
          </a:p>
        </p:txBody>
      </p:sp>
    </p:spTree>
    <p:extLst>
      <p:ext uri="{BB962C8B-B14F-4D97-AF65-F5344CB8AC3E}">
        <p14:creationId xmlns:p14="http://schemas.microsoft.com/office/powerpoint/2010/main" val="2351490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Lopetusdia">
    <p:bg>
      <p:bgPr>
        <a:solidFill>
          <a:schemeClr val="bg2"/>
        </a:solidFill>
        <a:effectLst/>
      </p:bgPr>
    </p:bg>
    <p:spTree>
      <p:nvGrpSpPr>
        <p:cNvPr id="1" name=""/>
        <p:cNvGrpSpPr/>
        <p:nvPr/>
      </p:nvGrpSpPr>
      <p:grpSpPr>
        <a:xfrm>
          <a:off x="0" y="0"/>
          <a:ext cx="0" cy="0"/>
          <a:chOff x="0" y="0"/>
          <a:chExt cx="0" cy="0"/>
        </a:xfrm>
      </p:grpSpPr>
      <p:pic>
        <p:nvPicPr>
          <p:cNvPr id="2" name="Kuva 1">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9527" r="43431" b="54656"/>
          <a:stretch/>
        </p:blipFill>
        <p:spPr bwMode="black">
          <a:xfrm>
            <a:off x="-1" y="5445225"/>
            <a:ext cx="1551709" cy="1412775"/>
          </a:xfrm>
          <a:prstGeom prst="rect">
            <a:avLst/>
          </a:prstGeom>
        </p:spPr>
      </p:pic>
      <p:sp>
        <p:nvSpPr>
          <p:cNvPr id="3" name="Suorakulmio 2"/>
          <p:cNvSpPr/>
          <p:nvPr/>
        </p:nvSpPr>
        <p:spPr>
          <a:xfrm>
            <a:off x="368763" y="260649"/>
            <a:ext cx="11823237" cy="384721"/>
          </a:xfrm>
          <a:prstGeom prst="rect">
            <a:avLst/>
          </a:prstGeom>
        </p:spPr>
        <p:txBody>
          <a:bodyPr wrap="square">
            <a:spAutoFit/>
          </a:bodyPr>
          <a:lstStyle/>
          <a:p>
            <a:pPr fontAlgn="base">
              <a:spcBef>
                <a:spcPct val="0"/>
              </a:spcBef>
              <a:spcAft>
                <a:spcPct val="0"/>
              </a:spcAft>
            </a:pPr>
            <a:r>
              <a:rPr lang="fi-FI" sz="1900" b="1">
                <a:solidFill>
                  <a:srgbClr val="FFFFFF"/>
                </a:solidFill>
                <a:cs typeface="Arial" pitchFamily="34" charset="0"/>
              </a:rPr>
              <a:t>Puhtaasti parempaa arkea</a:t>
            </a:r>
            <a:r>
              <a:rPr lang="fi-FI" sz="1900">
                <a:solidFill>
                  <a:srgbClr val="FFFFFF"/>
                </a:solidFill>
                <a:cs typeface="Arial" pitchFamily="34" charset="0"/>
              </a:rPr>
              <a:t> </a:t>
            </a:r>
            <a:r>
              <a:rPr lang="fi-FI" sz="1800">
                <a:solidFill>
                  <a:srgbClr val="FFFFFF"/>
                </a:solidFill>
                <a:cs typeface="Arial" pitchFamily="34" charset="0"/>
              </a:rPr>
              <a:t>|</a:t>
            </a:r>
            <a:r>
              <a:rPr lang="fi-FI" sz="1800" spc="80">
                <a:solidFill>
                  <a:srgbClr val="FFFFFF"/>
                </a:solidFill>
                <a:cs typeface="Arial" pitchFamily="34" charset="0"/>
              </a:rPr>
              <a:t> </a:t>
            </a:r>
            <a:r>
              <a:rPr lang="sv-SE" sz="1800" spc="80">
                <a:solidFill>
                  <a:srgbClr val="FFFFFF"/>
                </a:solidFill>
                <a:cs typeface="Arial" pitchFamily="34" charset="0"/>
              </a:rPr>
              <a:t>En rent bättre vardag</a:t>
            </a:r>
            <a:r>
              <a:rPr lang="fi-FI" sz="1800" spc="80">
                <a:solidFill>
                  <a:srgbClr val="FFFFFF"/>
                </a:solidFill>
                <a:cs typeface="Arial" pitchFamily="34" charset="0"/>
              </a:rPr>
              <a:t> | </a:t>
            </a:r>
            <a:r>
              <a:rPr lang="sv-SE" sz="1800" spc="80">
                <a:solidFill>
                  <a:srgbClr val="FFFFFF"/>
                </a:solidFill>
                <a:cs typeface="Arial" pitchFamily="34" charset="0"/>
              </a:rPr>
              <a:t>Purely better, every day</a:t>
            </a:r>
            <a:endParaRPr lang="fi-FI" sz="1800" spc="80">
              <a:solidFill>
                <a:srgbClr val="FFFFFF"/>
              </a:solidFill>
              <a:cs typeface="Arial" pitchFamily="34" charset="0"/>
            </a:endParaRPr>
          </a:p>
        </p:txBody>
      </p:sp>
      <p:sp>
        <p:nvSpPr>
          <p:cNvPr id="4" name="Suorakulmio 3"/>
          <p:cNvSpPr/>
          <p:nvPr/>
        </p:nvSpPr>
        <p:spPr>
          <a:xfrm>
            <a:off x="2451136" y="5776809"/>
            <a:ext cx="9398043" cy="907941"/>
          </a:xfrm>
          <a:prstGeom prst="rect">
            <a:avLst/>
          </a:prstGeom>
        </p:spPr>
        <p:txBody>
          <a:bodyPr wrap="square">
            <a:spAutoFit/>
          </a:bodyPr>
          <a:lstStyle/>
          <a:p>
            <a:pPr algn="r" fontAlgn="base">
              <a:spcBef>
                <a:spcPct val="0"/>
              </a:spcBef>
              <a:spcAft>
                <a:spcPct val="0"/>
              </a:spcAft>
            </a:pPr>
            <a:r>
              <a:rPr lang="fi-FI" sz="1800" b="1">
                <a:solidFill>
                  <a:prstClr val="white"/>
                </a:solidFill>
                <a:cs typeface="Arial" pitchFamily="34" charset="0"/>
              </a:rPr>
              <a:t>Helsingin seudun ympäristöpalvelut -kuntayhtymä</a:t>
            </a:r>
          </a:p>
          <a:p>
            <a:pPr algn="r" fontAlgn="base">
              <a:lnSpc>
                <a:spcPts val="2100"/>
              </a:lnSpc>
              <a:spcBef>
                <a:spcPct val="0"/>
              </a:spcBef>
              <a:spcAft>
                <a:spcPct val="0"/>
              </a:spcAft>
            </a:pPr>
            <a:r>
              <a:rPr lang="sv-SE" sz="1600" spc="90">
                <a:solidFill>
                  <a:prstClr val="white"/>
                </a:solidFill>
                <a:cs typeface="Arial" pitchFamily="34" charset="0"/>
              </a:rPr>
              <a:t>Samkommunen Helsingforsregionens miljötjänster</a:t>
            </a:r>
          </a:p>
          <a:p>
            <a:pPr algn="r" fontAlgn="base">
              <a:lnSpc>
                <a:spcPts val="2000"/>
              </a:lnSpc>
              <a:spcBef>
                <a:spcPct val="0"/>
              </a:spcBef>
              <a:spcAft>
                <a:spcPct val="0"/>
              </a:spcAft>
            </a:pPr>
            <a:r>
              <a:rPr lang="fi-FI" sz="1600" spc="70">
                <a:solidFill>
                  <a:prstClr val="white"/>
                </a:solidFill>
                <a:cs typeface="Arial" pitchFamily="34" charset="0"/>
              </a:rPr>
              <a:t>Helsinki Region Environmental Services Authority </a:t>
            </a:r>
            <a:endParaRPr lang="sv-SE" sz="1600" spc="70">
              <a:solidFill>
                <a:prstClr val="white"/>
              </a:solidFill>
              <a:cs typeface="Arial" pitchFamily="34" charset="0"/>
            </a:endParaRPr>
          </a:p>
        </p:txBody>
      </p:sp>
      <p:sp>
        <p:nvSpPr>
          <p:cNvPr id="7" name="Tekstin paikkamerkki 6"/>
          <p:cNvSpPr>
            <a:spLocks noGrp="1"/>
          </p:cNvSpPr>
          <p:nvPr>
            <p:ph type="body" sz="quarter" idx="10" hasCustomPrompt="1"/>
          </p:nvPr>
        </p:nvSpPr>
        <p:spPr>
          <a:xfrm>
            <a:off x="524934" y="2336800"/>
            <a:ext cx="11142133" cy="1727200"/>
          </a:xfrm>
        </p:spPr>
        <p:txBody>
          <a:bodyPr/>
          <a:lstStyle>
            <a:lvl1pPr marL="0" indent="0" algn="ctr">
              <a:spcBef>
                <a:spcPts val="0"/>
              </a:spcBef>
              <a:buNone/>
              <a:defRPr lang="fi-FI" sz="9600" b="1" kern="1200" dirty="0" smtClean="0">
                <a:solidFill>
                  <a:schemeClr val="bg1"/>
                </a:solidFill>
                <a:latin typeface="+mn-lt"/>
                <a:ea typeface="+mn-ea"/>
                <a:cs typeface="Arial" pitchFamily="34" charset="0"/>
              </a:defRPr>
            </a:lvl1pPr>
            <a:lvl2pPr marL="288000" indent="0">
              <a:buNone/>
              <a:defRPr lang="fi-FI" sz="9600" b="1" kern="1200" dirty="0" smtClean="0">
                <a:solidFill>
                  <a:srgbClr val="339F9B">
                    <a:lumMod val="40000"/>
                    <a:lumOff val="60000"/>
                  </a:srgbClr>
                </a:solidFill>
                <a:latin typeface="+mn-lt"/>
                <a:ea typeface="+mn-ea"/>
                <a:cs typeface="Arial" pitchFamily="34" charset="0"/>
              </a:defRPr>
            </a:lvl2pPr>
            <a:lvl3pPr marL="540000" indent="0">
              <a:buNone/>
              <a:defRPr/>
            </a:lvl3pPr>
            <a:lvl4pPr marL="828000" indent="0">
              <a:buNone/>
              <a:defRPr/>
            </a:lvl4pPr>
            <a:lvl5pPr marL="1080000" indent="0">
              <a:buNone/>
              <a:defRPr/>
            </a:lvl5pPr>
          </a:lstStyle>
          <a:p>
            <a:pPr lvl="0"/>
            <a:r>
              <a:rPr lang="fi-FI"/>
              <a:t>Lisää KIITOS!</a:t>
            </a:r>
          </a:p>
        </p:txBody>
      </p:sp>
    </p:spTree>
    <p:extLst>
      <p:ext uri="{BB962C8B-B14F-4D97-AF65-F5344CB8AC3E}">
        <p14:creationId xmlns:p14="http://schemas.microsoft.com/office/powerpoint/2010/main" val="1547352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510680" y="0"/>
            <a:ext cx="11681320" cy="1266108"/>
          </a:xfrm>
        </p:spPr>
        <p:txBody>
          <a:bodyPr/>
          <a:lstStyle>
            <a:lvl1pPr>
              <a:lnSpc>
                <a:spcPts val="4300"/>
              </a:lnSpc>
              <a:defRPr/>
            </a:lvl1pPr>
          </a:lstStyle>
          <a:p>
            <a:r>
              <a:rPr lang="fi-FI"/>
              <a:t>Lisää otsikko napsauttamalla</a:t>
            </a:r>
          </a:p>
        </p:txBody>
      </p:sp>
      <p:sp>
        <p:nvSpPr>
          <p:cNvPr id="3" name="Sisällön paikkamerkki 2"/>
          <p:cNvSpPr>
            <a:spLocks noGrp="1"/>
          </p:cNvSpPr>
          <p:nvPr>
            <p:ph idx="1"/>
          </p:nvPr>
        </p:nvSpPr>
        <p:spPr>
          <a:xfrm>
            <a:off x="544083" y="1616274"/>
            <a:ext cx="11647917" cy="3900176"/>
          </a:xfrm>
        </p:spPr>
        <p:txBody>
          <a:bodyPr/>
          <a:lstStyle>
            <a:lvl3pPr marL="1162050" indent="-247650">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18AFDC5-BBCB-46B2-89EB-FD35D66406C9}" type="datetime1">
              <a:rPr lang="fi-FI" smtClean="0"/>
              <a:t>22.1.2026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D9ED4F89-DE38-43EB-AF06-E37079B745A4}" type="slidenum">
              <a:rPr lang="fi-FI" smtClean="0"/>
              <a:pPr/>
              <a:t>‹#›</a:t>
            </a:fld>
            <a:endParaRPr lang="fi-FI"/>
          </a:p>
        </p:txBody>
      </p:sp>
    </p:spTree>
    <p:extLst>
      <p:ext uri="{BB962C8B-B14F-4D97-AF65-F5344CB8AC3E}">
        <p14:creationId xmlns:p14="http://schemas.microsoft.com/office/powerpoint/2010/main" val="184169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8" y="3720661"/>
            <a:ext cx="7775868"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3" y="4360598"/>
            <a:ext cx="4980778"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en-GB" err="1"/>
              <a:t>Nettiosoite</a:t>
            </a:r>
            <a:r>
              <a:rPr lang="en-GB"/>
              <a:t> </a:t>
            </a:r>
            <a:r>
              <a:rPr lang="en-GB" err="1"/>
              <a:t>tms</a:t>
            </a:r>
            <a:r>
              <a:rPr lang="en-GB"/>
              <a:t>. </a:t>
            </a:r>
            <a:r>
              <a:rPr lang="en-GB" err="1"/>
              <a:t>tähän</a:t>
            </a:r>
            <a:endParaRPr lang="en-GB"/>
          </a:p>
          <a:p>
            <a:pPr lvl="2"/>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Tree>
    <p:extLst>
      <p:ext uri="{BB962C8B-B14F-4D97-AF65-F5344CB8AC3E}">
        <p14:creationId xmlns:p14="http://schemas.microsoft.com/office/powerpoint/2010/main" val="34127109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_kuva + otsikko + teksti">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1"/>
            <a:ext cx="12192000" cy="3429000"/>
          </a:xfrm>
          <a:ln>
            <a:noFill/>
          </a:ln>
        </p:spPr>
        <p:txBody>
          <a:bodyPr/>
          <a:lstStyle/>
          <a:p>
            <a:r>
              <a:rPr lang="fi-FI"/>
              <a:t>Lisää kuva napsauttamalla kuvaketta</a:t>
            </a:r>
            <a:endParaRPr lang="en-FI"/>
          </a:p>
        </p:txBody>
      </p:sp>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4997" y="3720661"/>
            <a:ext cx="9329263" cy="649927"/>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412" y="4360598"/>
            <a:ext cx="9287849" cy="649927"/>
          </a:xfrm>
        </p:spPr>
        <p:txBody>
          <a:bodyPr anchor="t">
            <a:noAutofit/>
          </a:bodyPr>
          <a:lstStyle>
            <a:lvl1pPr>
              <a:lnSpc>
                <a:spcPct val="90000"/>
              </a:lnSpc>
              <a:defRPr sz="2000">
                <a:solidFill>
                  <a:schemeClr val="tx1"/>
                </a:solidFill>
              </a:defRPr>
            </a:lvl1pPr>
            <a:lvl2pPr>
              <a:lnSpc>
                <a:spcPct val="90000"/>
              </a:lnSpc>
              <a:defRPr sz="2000">
                <a:solidFill>
                  <a:schemeClr val="tx1"/>
                </a:solidFill>
              </a:defRPr>
            </a:lvl2pPr>
            <a:lvl3pPr>
              <a:lnSpc>
                <a:spcPct val="90000"/>
              </a:lnSpc>
              <a:defRPr sz="2000">
                <a:solidFill>
                  <a:schemeClr val="tx1"/>
                </a:solidFill>
              </a:defRPr>
            </a:lvl3pPr>
            <a:lvl4pPr>
              <a:lnSpc>
                <a:spcPct val="90000"/>
              </a:lnSpc>
              <a:defRPr sz="2000">
                <a:solidFill>
                  <a:schemeClr val="tx1"/>
                </a:solidFill>
              </a:defRPr>
            </a:lvl4pPr>
            <a:lvl5pPr>
              <a:lnSpc>
                <a:spcPct val="90000"/>
              </a:lnSpc>
              <a:defRPr sz="2000">
                <a:solidFill>
                  <a:schemeClr val="tx1"/>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9" name="Content Placeholder 3">
            <a:extLst>
              <a:ext uri="{FF2B5EF4-FFF2-40B4-BE49-F238E27FC236}">
                <a16:creationId xmlns:a16="http://schemas.microsoft.com/office/drawing/2014/main" id="{704E2F61-5B9D-8453-F973-E510DA621092}"/>
              </a:ext>
            </a:extLst>
          </p:cNvPr>
          <p:cNvSpPr>
            <a:spLocks noGrp="1"/>
          </p:cNvSpPr>
          <p:nvPr>
            <p:ph sz="half" idx="15" hasCustomPrompt="1"/>
          </p:nvPr>
        </p:nvSpPr>
        <p:spPr>
          <a:xfrm>
            <a:off x="360637" y="5312382"/>
            <a:ext cx="4980778" cy="1072868"/>
          </a:xfrm>
        </p:spPr>
        <p:txBody>
          <a:bodyPr anchor="b">
            <a:noAutofit/>
          </a:bodyPr>
          <a:lstStyle>
            <a:lvl1pPr>
              <a:lnSpc>
                <a:spcPct val="90000"/>
              </a:lnSpc>
              <a:defRPr sz="2000"/>
            </a:lvl1pPr>
            <a:lvl2pPr>
              <a:lnSpc>
                <a:spcPct val="90000"/>
              </a:lnSpc>
              <a:defRPr sz="2000"/>
            </a:lvl2pPr>
            <a:lvl3pPr>
              <a:lnSpc>
                <a:spcPct val="90000"/>
              </a:lnSpc>
              <a:defRPr sz="2000"/>
            </a:lvl3pPr>
            <a:lvl4pPr>
              <a:lnSpc>
                <a:spcPct val="90000"/>
              </a:lnSpc>
              <a:defRPr sz="2000"/>
            </a:lvl4pPr>
            <a:lvl5pPr>
              <a:lnSpc>
                <a:spcPct val="90000"/>
              </a:lnSpc>
              <a:defRPr sz="2000"/>
            </a:lvl5pPr>
          </a:lstStyle>
          <a:p>
            <a:pPr lvl="0"/>
            <a:r>
              <a:rPr lang="en-GB" err="1"/>
              <a:t>Tarkentava</a:t>
            </a:r>
            <a:r>
              <a:rPr lang="en-GB"/>
              <a:t> </a:t>
            </a:r>
            <a:r>
              <a:rPr lang="en-GB" err="1"/>
              <a:t>teksti</a:t>
            </a:r>
            <a:r>
              <a:rPr lang="en-GB"/>
              <a:t> -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pic>
        <p:nvPicPr>
          <p:cNvPr id="2" name="Picture Placeholder 10">
            <a:extLst>
              <a:ext uri="{FF2B5EF4-FFF2-40B4-BE49-F238E27FC236}">
                <a16:creationId xmlns:a16="http://schemas.microsoft.com/office/drawing/2014/main" id="{230AB870-610B-67F9-BEF5-ADCD696B7003}"/>
              </a:ext>
              <a:ext uri="{C183D7F6-B498-43B3-948B-1728B52AA6E4}">
                <adec:decorative xmlns:adec="http://schemas.microsoft.com/office/drawing/2017/decorative" val="1"/>
              </a:ext>
            </a:extLst>
          </p:cNvPr>
          <p:cNvPicPr>
            <a:picLocks noChangeAspect="1"/>
          </p:cNvPicPr>
          <p:nvPr userDrawn="1"/>
        </p:nvPicPr>
        <p:blipFill>
          <a:blip r:embed="rId3"/>
          <a:srcRect t="175" b="175"/>
          <a:stretch>
            <a:fillRect/>
          </a:stretch>
        </p:blipFill>
        <p:spPr>
          <a:xfrm>
            <a:off x="0" y="0"/>
            <a:ext cx="12192000" cy="3429000"/>
          </a:xfrm>
          <a:prstGeom prst="rect">
            <a:avLst/>
          </a:prstGeom>
        </p:spPr>
      </p:pic>
    </p:spTree>
    <p:extLst>
      <p:ext uri="{BB962C8B-B14F-4D97-AF65-F5344CB8AC3E}">
        <p14:creationId xmlns:p14="http://schemas.microsoft.com/office/powerpoint/2010/main" val="40177204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Kuva+otsikko+3 palsta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p:nvPr>
        </p:nvSpPr>
        <p:spPr>
          <a:xfrm>
            <a:off x="0" y="0"/>
            <a:ext cx="12192000" cy="3429000"/>
          </a:xfrm>
          <a:ln>
            <a:noFill/>
          </a:ln>
        </p:spPr>
        <p:txBody>
          <a:bodyPr/>
          <a:lstStyle/>
          <a:p>
            <a:r>
              <a:rPr lang="fi-FI"/>
              <a:t>Lisää kuva napsauttamalla kuvaketta</a:t>
            </a:r>
            <a:endParaRPr lang="en-FI"/>
          </a:p>
        </p:txBody>
      </p:sp>
      <p:pic>
        <p:nvPicPr>
          <p:cNvPr id="6" name="Picture 5">
            <a:extLst>
              <a:ext uri="{FF2B5EF4-FFF2-40B4-BE49-F238E27FC236}">
                <a16:creationId xmlns:a16="http://schemas.microsoft.com/office/drawing/2014/main" id="{9A02099A-9F89-27B5-FCB5-F57F4BD236D2}"/>
              </a:ext>
            </a:extLst>
          </p:cNvPr>
          <p:cNvPicPr>
            <a:picLocks noChangeAspect="1"/>
          </p:cNvPicPr>
          <p:nvPr userDrawn="1"/>
        </p:nvPicPr>
        <p:blipFill>
          <a:blip r:embed="rId2"/>
          <a:stretch>
            <a:fillRect/>
          </a:stretch>
        </p:blipFill>
        <p:spPr>
          <a:xfrm>
            <a:off x="10032764" y="3660520"/>
            <a:ext cx="1929686" cy="1047909"/>
          </a:xfrm>
          <a:prstGeom prst="rect">
            <a:avLst/>
          </a:prstGeom>
        </p:spPr>
      </p:pic>
      <p:sp>
        <p:nvSpPr>
          <p:cNvPr id="4" name="Title 24">
            <a:extLst>
              <a:ext uri="{FF2B5EF4-FFF2-40B4-BE49-F238E27FC236}">
                <a16:creationId xmlns:a16="http://schemas.microsoft.com/office/drawing/2014/main" id="{6130EDB5-D3AB-670C-85E1-5DF66234E42C}"/>
              </a:ext>
            </a:extLst>
          </p:cNvPr>
          <p:cNvSpPr>
            <a:spLocks noGrp="1"/>
          </p:cNvSpPr>
          <p:nvPr>
            <p:ph type="title" hasCustomPrompt="1"/>
          </p:nvPr>
        </p:nvSpPr>
        <p:spPr>
          <a:xfrm>
            <a:off x="332894" y="3720661"/>
            <a:ext cx="9142182" cy="809668"/>
          </a:xfrm>
        </p:spPr>
        <p:txBody>
          <a:bodyPr>
            <a:noAutofit/>
          </a:bodyPr>
          <a:lstStyle>
            <a:lvl1pPr>
              <a:defRPr sz="3800" b="1" i="0">
                <a:latin typeface="Source Sans Pro Semibold" panose="020B0503030403020204" pitchFamily="34" charset="0"/>
                <a:ea typeface="Source Sans Pro Semibold" panose="020B0503030403020204" pitchFamily="34" charset="0"/>
              </a:defRPr>
            </a:lvl1pPr>
          </a:lstStyle>
          <a:p>
            <a:r>
              <a:rPr lang="en-GB"/>
              <a:t>HSY </a:t>
            </a:r>
            <a:r>
              <a:rPr lang="en-GB" err="1"/>
              <a:t>otsikko</a:t>
            </a:r>
            <a:r>
              <a:rPr lang="en-GB"/>
              <a:t> </a:t>
            </a:r>
            <a:r>
              <a:rPr lang="en-GB" err="1"/>
              <a:t>tähän</a:t>
            </a:r>
            <a:endParaRPr lang="en-FI"/>
          </a:p>
        </p:txBody>
      </p:sp>
      <p:sp>
        <p:nvSpPr>
          <p:cNvPr id="5" name="Content Placeholder 3">
            <a:extLst>
              <a:ext uri="{FF2B5EF4-FFF2-40B4-BE49-F238E27FC236}">
                <a16:creationId xmlns:a16="http://schemas.microsoft.com/office/drawing/2014/main" id="{D1CA9EF2-C86F-42F1-9568-3EB2454C519D}"/>
              </a:ext>
            </a:extLst>
          </p:cNvPr>
          <p:cNvSpPr>
            <a:spLocks noGrp="1"/>
          </p:cNvSpPr>
          <p:nvPr>
            <p:ph sz="half" idx="2" hasCustomPrompt="1"/>
          </p:nvPr>
        </p:nvSpPr>
        <p:spPr>
          <a:xfrm>
            <a:off x="376820" y="4360598"/>
            <a:ext cx="9142181" cy="649927"/>
          </a:xfrm>
        </p:spPr>
        <p:txBody>
          <a:bodyPr anchor="t">
            <a:noAutofit/>
          </a:bodyPr>
          <a:lstStyle>
            <a:lvl1pPr>
              <a:lnSpc>
                <a:spcPct val="90000"/>
              </a:lnSpc>
              <a:defRPr sz="2000">
                <a:solidFill>
                  <a:schemeClr val="tx1">
                    <a:lumMod val="65000"/>
                    <a:lumOff val="35000"/>
                  </a:schemeClr>
                </a:solidFill>
              </a:defRPr>
            </a:lvl1pPr>
            <a:lvl2pPr>
              <a:lnSpc>
                <a:spcPct val="90000"/>
              </a:lnSpc>
              <a:defRPr sz="2000">
                <a:solidFill>
                  <a:schemeClr val="tx1">
                    <a:lumMod val="65000"/>
                    <a:lumOff val="35000"/>
                  </a:schemeClr>
                </a:solidFill>
              </a:defRPr>
            </a:lvl2pPr>
            <a:lvl3pPr>
              <a:lnSpc>
                <a:spcPct val="90000"/>
              </a:lnSpc>
              <a:defRPr sz="2000">
                <a:solidFill>
                  <a:schemeClr val="tx1">
                    <a:lumMod val="65000"/>
                    <a:lumOff val="35000"/>
                  </a:schemeClr>
                </a:solidFill>
              </a:defRPr>
            </a:lvl3pPr>
            <a:lvl4pPr>
              <a:lnSpc>
                <a:spcPct val="90000"/>
              </a:lnSpc>
              <a:defRPr sz="2000">
                <a:solidFill>
                  <a:schemeClr val="tx1">
                    <a:lumMod val="65000"/>
                    <a:lumOff val="35000"/>
                  </a:schemeClr>
                </a:solidFill>
              </a:defRPr>
            </a:lvl4pPr>
            <a:lvl5pPr>
              <a:lnSpc>
                <a:spcPct val="90000"/>
              </a:lnSpc>
              <a:defRPr sz="2000">
                <a:solidFill>
                  <a:schemeClr val="tx1">
                    <a:lumMod val="65000"/>
                    <a:lumOff val="35000"/>
                  </a:schemeClr>
                </a:solidFill>
              </a:defRPr>
            </a:lvl5pPr>
          </a:lstStyle>
          <a:p>
            <a:pPr lvl="0"/>
            <a:r>
              <a:rPr lang="fi-FI"/>
              <a:t>Esityksen päiväys, nettiosoite </a:t>
            </a:r>
            <a:r>
              <a:rPr lang="fi-FI" err="1"/>
              <a:t>tmv</a:t>
            </a:r>
            <a:r>
              <a:rPr lang="fi-FI"/>
              <a:t>. tieto</a:t>
            </a:r>
            <a:r>
              <a:rPr lang="en-GB"/>
              <a:t>Third level</a:t>
            </a:r>
          </a:p>
          <a:p>
            <a:pPr lvl="3"/>
            <a:r>
              <a:rPr lang="en-GB"/>
              <a:t>Fourth level</a:t>
            </a:r>
          </a:p>
          <a:p>
            <a:pPr lvl="4"/>
            <a:r>
              <a:rPr lang="en-GB"/>
              <a:t>Fifth level</a:t>
            </a:r>
            <a:endParaRPr lang="en-FI"/>
          </a:p>
        </p:txBody>
      </p:sp>
      <p:sp>
        <p:nvSpPr>
          <p:cNvPr id="7" name="Content Placeholder 3">
            <a:extLst>
              <a:ext uri="{FF2B5EF4-FFF2-40B4-BE49-F238E27FC236}">
                <a16:creationId xmlns:a16="http://schemas.microsoft.com/office/drawing/2014/main" id="{E67AA70C-769E-E6DB-B8F8-D0008956CB71}"/>
              </a:ext>
            </a:extLst>
          </p:cNvPr>
          <p:cNvSpPr>
            <a:spLocks noGrp="1"/>
          </p:cNvSpPr>
          <p:nvPr>
            <p:ph sz="half" idx="15" hasCustomPrompt="1"/>
          </p:nvPr>
        </p:nvSpPr>
        <p:spPr>
          <a:xfrm>
            <a:off x="351183"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8" name="Content Placeholder 3">
            <a:extLst>
              <a:ext uri="{FF2B5EF4-FFF2-40B4-BE49-F238E27FC236}">
                <a16:creationId xmlns:a16="http://schemas.microsoft.com/office/drawing/2014/main" id="{6A0C2D66-E4C5-B53B-6622-00BC5F077CE5}"/>
              </a:ext>
            </a:extLst>
          </p:cNvPr>
          <p:cNvSpPr>
            <a:spLocks noGrp="1"/>
          </p:cNvSpPr>
          <p:nvPr>
            <p:ph sz="half" idx="10" hasCustomPrompt="1"/>
          </p:nvPr>
        </p:nvSpPr>
        <p:spPr>
          <a:xfrm>
            <a:off x="359275"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2" name="Content Placeholder 3">
            <a:extLst>
              <a:ext uri="{FF2B5EF4-FFF2-40B4-BE49-F238E27FC236}">
                <a16:creationId xmlns:a16="http://schemas.microsoft.com/office/drawing/2014/main" id="{86C157A0-A52B-F01C-B9A1-F78C7550FFC9}"/>
              </a:ext>
            </a:extLst>
          </p:cNvPr>
          <p:cNvSpPr>
            <a:spLocks noGrp="1"/>
          </p:cNvSpPr>
          <p:nvPr>
            <p:ph sz="half" idx="20" hasCustomPrompt="1"/>
          </p:nvPr>
        </p:nvSpPr>
        <p:spPr>
          <a:xfrm>
            <a:off x="417115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0" name="Content Placeholder 3">
            <a:extLst>
              <a:ext uri="{FF2B5EF4-FFF2-40B4-BE49-F238E27FC236}">
                <a16:creationId xmlns:a16="http://schemas.microsoft.com/office/drawing/2014/main" id="{EB2FD37D-0CF1-6D49-BA0F-3D3036155069}"/>
              </a:ext>
            </a:extLst>
          </p:cNvPr>
          <p:cNvSpPr>
            <a:spLocks noGrp="1"/>
          </p:cNvSpPr>
          <p:nvPr>
            <p:ph sz="half" idx="18" hasCustomPrompt="1"/>
          </p:nvPr>
        </p:nvSpPr>
        <p:spPr>
          <a:xfrm>
            <a:off x="4187791"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
        <p:nvSpPr>
          <p:cNvPr id="13" name="Content Placeholder 3">
            <a:extLst>
              <a:ext uri="{FF2B5EF4-FFF2-40B4-BE49-F238E27FC236}">
                <a16:creationId xmlns:a16="http://schemas.microsoft.com/office/drawing/2014/main" id="{2D5325FA-8C04-5567-5D54-DE704893CCD8}"/>
              </a:ext>
            </a:extLst>
          </p:cNvPr>
          <p:cNvSpPr>
            <a:spLocks noGrp="1"/>
          </p:cNvSpPr>
          <p:nvPr>
            <p:ph sz="half" idx="21" hasCustomPrompt="1"/>
          </p:nvPr>
        </p:nvSpPr>
        <p:spPr>
          <a:xfrm>
            <a:off x="7991124" y="5041355"/>
            <a:ext cx="3323511" cy="391948"/>
          </a:xfrm>
        </p:spPr>
        <p:txBody>
          <a:bodyPr anchor="t">
            <a:noAutofit/>
          </a:bodyPr>
          <a:lstStyle>
            <a:lvl1pPr marL="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2pPr>
            <a:lvl3pPr marL="9144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3pPr>
            <a:lvl4pPr marL="13716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4pPr>
            <a:lvl5pPr marL="1828800" indent="0">
              <a:lnSpc>
                <a:spcPct val="90000"/>
              </a:lnSpc>
              <a:buFont typeface="Arial" panose="020B0604020202020204" pitchFamily="34" charset="0"/>
              <a:buNone/>
              <a:defRPr sz="2000" b="1" i="0">
                <a:latin typeface="Source Sans Pro Semibold" panose="020B0503030403020204" pitchFamily="34" charset="0"/>
                <a:ea typeface="Source Sans Pro Semibold" panose="020B0503030403020204" pitchFamily="34" charset="0"/>
              </a:defRPr>
            </a:lvl5pPr>
          </a:lstStyle>
          <a:p>
            <a:pPr lvl="0"/>
            <a:r>
              <a:rPr lang="en-GB" err="1"/>
              <a:t>Otsikko</a:t>
            </a:r>
            <a:endParaRPr lang="en-FI"/>
          </a:p>
        </p:txBody>
      </p:sp>
      <p:sp>
        <p:nvSpPr>
          <p:cNvPr id="11" name="Content Placeholder 3">
            <a:extLst>
              <a:ext uri="{FF2B5EF4-FFF2-40B4-BE49-F238E27FC236}">
                <a16:creationId xmlns:a16="http://schemas.microsoft.com/office/drawing/2014/main" id="{3BDB63FE-EBE3-D34B-D90D-AC24A292FB5D}"/>
              </a:ext>
            </a:extLst>
          </p:cNvPr>
          <p:cNvSpPr>
            <a:spLocks noGrp="1"/>
          </p:cNvSpPr>
          <p:nvPr>
            <p:ph sz="half" idx="19" hasCustomPrompt="1"/>
          </p:nvPr>
        </p:nvSpPr>
        <p:spPr>
          <a:xfrm>
            <a:off x="8016307" y="5473765"/>
            <a:ext cx="3323510" cy="910853"/>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Tarkentava</a:t>
            </a:r>
            <a:r>
              <a:rPr lang="en-GB"/>
              <a:t> </a:t>
            </a:r>
            <a:r>
              <a:rPr lang="en-GB" err="1"/>
              <a:t>teksti</a:t>
            </a:r>
            <a:r>
              <a:rPr lang="en-GB"/>
              <a:t> </a:t>
            </a:r>
            <a:r>
              <a:rPr lang="en-GB" err="1"/>
              <a:t>Pääkaupungista</a:t>
            </a:r>
            <a:r>
              <a:rPr lang="en-GB"/>
              <a:t> </a:t>
            </a:r>
            <a:r>
              <a:rPr lang="en-GB" err="1"/>
              <a:t>maailman</a:t>
            </a:r>
            <a:r>
              <a:rPr lang="en-GB"/>
              <a:t> </a:t>
            </a:r>
            <a:r>
              <a:rPr lang="en-GB" err="1"/>
              <a:t>kestävin</a:t>
            </a:r>
            <a:r>
              <a:rPr lang="en-GB"/>
              <a:t> </a:t>
            </a:r>
            <a:r>
              <a:rPr lang="en-GB" err="1"/>
              <a:t>kaupunkiseutu</a:t>
            </a:r>
            <a:r>
              <a:rPr lang="en-GB"/>
              <a:t>.</a:t>
            </a:r>
            <a:endParaRPr lang="en-FI"/>
          </a:p>
        </p:txBody>
      </p:sp>
    </p:spTree>
    <p:extLst>
      <p:ext uri="{BB962C8B-B14F-4D97-AF65-F5344CB8AC3E}">
        <p14:creationId xmlns:p14="http://schemas.microsoft.com/office/powerpoint/2010/main" val="21120271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Otsikko+ingressi+otsikko_teksti x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2B240B-22FA-1275-A175-86CD09372833}"/>
              </a:ext>
            </a:extLst>
          </p:cNvPr>
          <p:cNvPicPr>
            <a:picLocks noChangeAspect="1"/>
          </p:cNvPicPr>
          <p:nvPr userDrawn="1"/>
        </p:nvPicPr>
        <p:blipFill>
          <a:blip r:embed="rId2"/>
          <a:stretch>
            <a:fillRect/>
          </a:stretch>
        </p:blipFill>
        <p:spPr>
          <a:xfrm>
            <a:off x="10032766" y="420740"/>
            <a:ext cx="1710331" cy="928789"/>
          </a:xfrm>
          <a:prstGeom prst="rect">
            <a:avLst/>
          </a:prstGeom>
        </p:spPr>
      </p:pic>
      <p:sp>
        <p:nvSpPr>
          <p:cNvPr id="21" name="Rectangle 20">
            <a:extLst>
              <a:ext uri="{FF2B5EF4-FFF2-40B4-BE49-F238E27FC236}">
                <a16:creationId xmlns:a16="http://schemas.microsoft.com/office/drawing/2014/main" id="{0FA91CC6-DF8C-7985-234D-9908D6F6A3DD}"/>
              </a:ext>
            </a:extLst>
          </p:cNvPr>
          <p:cNvSpPr/>
          <p:nvPr userDrawn="1"/>
        </p:nvSpPr>
        <p:spPr>
          <a:xfrm>
            <a:off x="0" y="2"/>
            <a:ext cx="12192000" cy="3415205"/>
          </a:xfrm>
          <a:prstGeom prst="rect">
            <a:avLst/>
          </a:prstGeom>
          <a:solidFill>
            <a:srgbClr val="D7F2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FI" sz="7200"/>
          </a:p>
        </p:txBody>
      </p:sp>
      <p:sp>
        <p:nvSpPr>
          <p:cNvPr id="6" name="Title 24">
            <a:extLst>
              <a:ext uri="{FF2B5EF4-FFF2-40B4-BE49-F238E27FC236}">
                <a16:creationId xmlns:a16="http://schemas.microsoft.com/office/drawing/2014/main" id="{E90B1D43-0FA1-492A-F76E-7622C1E2CE37}"/>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9" name="Content Placeholder 3">
            <a:extLst>
              <a:ext uri="{FF2B5EF4-FFF2-40B4-BE49-F238E27FC236}">
                <a16:creationId xmlns:a16="http://schemas.microsoft.com/office/drawing/2014/main" id="{DBE15998-D2E6-E680-CFA6-EA3368E34850}"/>
              </a:ext>
            </a:extLst>
          </p:cNvPr>
          <p:cNvSpPr>
            <a:spLocks noGrp="1"/>
          </p:cNvSpPr>
          <p:nvPr>
            <p:ph sz="half" idx="14" hasCustomPrompt="1"/>
          </p:nvPr>
        </p:nvSpPr>
        <p:spPr>
          <a:xfrm>
            <a:off x="351181" y="1949600"/>
            <a:ext cx="7755048" cy="1169615"/>
          </a:xfrm>
        </p:spPr>
        <p:txBody>
          <a:bodyPr anchor="t">
            <a:noAutofit/>
          </a:bodyPr>
          <a:lstStyle>
            <a:lvl1pPr marL="0" indent="0">
              <a:lnSpc>
                <a:spcPct val="100000"/>
              </a:lnSpc>
              <a:buFont typeface="Arial" panose="020B0604020202020204" pitchFamily="34" charset="0"/>
              <a:buNone/>
              <a:defRPr sz="2000"/>
            </a:lvl1pPr>
            <a:lvl2pPr marL="457200" indent="0">
              <a:lnSpc>
                <a:spcPct val="100000"/>
              </a:lnSpc>
              <a:buFont typeface="Arial" panose="020B0604020202020204" pitchFamily="34" charset="0"/>
              <a:buNone/>
              <a:defRPr sz="2000"/>
            </a:lvl2pPr>
            <a:lvl3pPr marL="914400" indent="0">
              <a:lnSpc>
                <a:spcPct val="100000"/>
              </a:lnSpc>
              <a:buFont typeface="Arial" panose="020B0604020202020204" pitchFamily="34" charset="0"/>
              <a:buNone/>
              <a:defRPr sz="2000"/>
            </a:lvl3pPr>
            <a:lvl4pPr marL="1371600" indent="0">
              <a:lnSpc>
                <a:spcPct val="100000"/>
              </a:lnSpc>
              <a:buFont typeface="Arial" panose="020B0604020202020204" pitchFamily="34" charset="0"/>
              <a:buNone/>
              <a:defRPr sz="2000"/>
            </a:lvl4pPr>
            <a:lvl5pPr marL="1828800" indent="0">
              <a:lnSpc>
                <a:spcPct val="100000"/>
              </a:lnSpc>
              <a:buFont typeface="Arial" panose="020B0604020202020204" pitchFamily="34" charset="0"/>
              <a:buNone/>
              <a:defRPr sz="2000"/>
            </a:lvl5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GB" err="1"/>
              <a:t>Ingressi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a:t>
            </a:r>
            <a:endParaRPr lang="en-FI"/>
          </a:p>
        </p:txBody>
      </p:sp>
      <p:sp>
        <p:nvSpPr>
          <p:cNvPr id="12" name="Content Placeholder 3">
            <a:extLst>
              <a:ext uri="{FF2B5EF4-FFF2-40B4-BE49-F238E27FC236}">
                <a16:creationId xmlns:a16="http://schemas.microsoft.com/office/drawing/2014/main" id="{A98D6F7D-1F01-A1AB-127C-FC48FA91176D}"/>
              </a:ext>
            </a:extLst>
          </p:cNvPr>
          <p:cNvSpPr>
            <a:spLocks noGrp="1"/>
          </p:cNvSpPr>
          <p:nvPr>
            <p:ph sz="half" idx="15" hasCustomPrompt="1"/>
          </p:nvPr>
        </p:nvSpPr>
        <p:spPr>
          <a:xfrm>
            <a:off x="351183"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8" name="Content Placeholder 3">
            <a:extLst>
              <a:ext uri="{FF2B5EF4-FFF2-40B4-BE49-F238E27FC236}">
                <a16:creationId xmlns:a16="http://schemas.microsoft.com/office/drawing/2014/main" id="{212BF07A-2026-95A1-5D30-7579CB18F07A}"/>
              </a:ext>
            </a:extLst>
          </p:cNvPr>
          <p:cNvSpPr>
            <a:spLocks noGrp="1"/>
          </p:cNvSpPr>
          <p:nvPr>
            <p:ph sz="half" idx="10" hasCustomPrompt="1"/>
          </p:nvPr>
        </p:nvSpPr>
        <p:spPr>
          <a:xfrm>
            <a:off x="351183"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3" name="Content Placeholder 3">
            <a:extLst>
              <a:ext uri="{FF2B5EF4-FFF2-40B4-BE49-F238E27FC236}">
                <a16:creationId xmlns:a16="http://schemas.microsoft.com/office/drawing/2014/main" id="{E5E3D384-DE38-4086-6425-13C9218DABE0}"/>
              </a:ext>
            </a:extLst>
          </p:cNvPr>
          <p:cNvSpPr>
            <a:spLocks noGrp="1"/>
          </p:cNvSpPr>
          <p:nvPr>
            <p:ph sz="half" idx="20" hasCustomPrompt="1"/>
          </p:nvPr>
        </p:nvSpPr>
        <p:spPr>
          <a:xfrm>
            <a:off x="417115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19" name="Content Placeholder 3">
            <a:extLst>
              <a:ext uri="{FF2B5EF4-FFF2-40B4-BE49-F238E27FC236}">
                <a16:creationId xmlns:a16="http://schemas.microsoft.com/office/drawing/2014/main" id="{59671972-3FFC-E610-8D63-7876D3E03C75}"/>
              </a:ext>
            </a:extLst>
          </p:cNvPr>
          <p:cNvSpPr>
            <a:spLocks noGrp="1"/>
          </p:cNvSpPr>
          <p:nvPr>
            <p:ph sz="half" idx="18" hasCustomPrompt="1"/>
          </p:nvPr>
        </p:nvSpPr>
        <p:spPr>
          <a:xfrm>
            <a:off x="4179699"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
        <p:nvSpPr>
          <p:cNvPr id="34" name="Content Placeholder 3">
            <a:extLst>
              <a:ext uri="{FF2B5EF4-FFF2-40B4-BE49-F238E27FC236}">
                <a16:creationId xmlns:a16="http://schemas.microsoft.com/office/drawing/2014/main" id="{DDF4EC69-E972-2758-D6ED-000D048AABDE}"/>
              </a:ext>
            </a:extLst>
          </p:cNvPr>
          <p:cNvSpPr>
            <a:spLocks noGrp="1"/>
          </p:cNvSpPr>
          <p:nvPr>
            <p:ph sz="half" idx="21" hasCustomPrompt="1"/>
          </p:nvPr>
        </p:nvSpPr>
        <p:spPr>
          <a:xfrm>
            <a:off x="7991124" y="4031860"/>
            <a:ext cx="3323511" cy="391948"/>
          </a:xfrm>
        </p:spPr>
        <p:txBody>
          <a:bodyPr anchor="t">
            <a:noAutofit/>
          </a:bodyPr>
          <a:lstStyle>
            <a:lvl1pPr marL="0" indent="0">
              <a:lnSpc>
                <a:spcPct val="90000"/>
              </a:lnSpc>
              <a:buFont typeface="Arial" panose="020B0604020202020204" pitchFamily="34" charset="0"/>
              <a:buNone/>
              <a:defRPr sz="2400" b="1" i="0">
                <a:latin typeface="Source Sans Pro Semibold" panose="020B0503030403020204" pitchFamily="34" charset="0"/>
                <a:ea typeface="Source Sans Pro Semibold" panose="020B0503030403020204" pitchFamily="34" charset="0"/>
              </a:defRPr>
            </a:lvl1pPr>
            <a:lvl2pPr marL="457200" indent="0">
              <a:lnSpc>
                <a:spcPct val="90000"/>
              </a:lnSpc>
              <a:buFont typeface="Arial" panose="020B0604020202020204" pitchFamily="34" charset="0"/>
              <a:buNone/>
              <a:defRPr sz="2400"/>
            </a:lvl2pPr>
            <a:lvl3pPr marL="914400" indent="0">
              <a:lnSpc>
                <a:spcPct val="90000"/>
              </a:lnSpc>
              <a:buFont typeface="Arial" panose="020B0604020202020204" pitchFamily="34" charset="0"/>
              <a:buNone/>
              <a:defRPr sz="2400"/>
            </a:lvl3pPr>
            <a:lvl4pPr marL="1371600" indent="0">
              <a:lnSpc>
                <a:spcPct val="90000"/>
              </a:lnSpc>
              <a:buFont typeface="Arial" panose="020B0604020202020204" pitchFamily="34" charset="0"/>
              <a:buNone/>
              <a:defRPr sz="2400"/>
            </a:lvl4pPr>
            <a:lvl5pPr marL="1828800" indent="0">
              <a:lnSpc>
                <a:spcPct val="90000"/>
              </a:lnSpc>
              <a:buFont typeface="Arial" panose="020B0604020202020204" pitchFamily="34" charset="0"/>
              <a:buNone/>
              <a:defRPr sz="2400"/>
            </a:lvl5pPr>
          </a:lstStyle>
          <a:p>
            <a:pPr lvl="0"/>
            <a:r>
              <a:rPr lang="en-GB" err="1"/>
              <a:t>Otsikko</a:t>
            </a:r>
            <a:r>
              <a:rPr lang="en-GB"/>
              <a:t> / </a:t>
            </a:r>
            <a:r>
              <a:rPr lang="en-GB" err="1"/>
              <a:t>nro</a:t>
            </a:r>
            <a:endParaRPr lang="en-FI"/>
          </a:p>
        </p:txBody>
      </p:sp>
      <p:sp>
        <p:nvSpPr>
          <p:cNvPr id="20" name="Content Placeholder 3">
            <a:extLst>
              <a:ext uri="{FF2B5EF4-FFF2-40B4-BE49-F238E27FC236}">
                <a16:creationId xmlns:a16="http://schemas.microsoft.com/office/drawing/2014/main" id="{D3B9557B-7122-ED20-45C9-399E170F4008}"/>
              </a:ext>
            </a:extLst>
          </p:cNvPr>
          <p:cNvSpPr>
            <a:spLocks noGrp="1"/>
          </p:cNvSpPr>
          <p:nvPr>
            <p:ph sz="half" idx="19" hasCustomPrompt="1"/>
          </p:nvPr>
        </p:nvSpPr>
        <p:spPr>
          <a:xfrm>
            <a:off x="8008215" y="4492173"/>
            <a:ext cx="3323510" cy="1589518"/>
          </a:xfrm>
        </p:spPr>
        <p:txBody>
          <a:bodyPr anchor="t">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endParaRPr lang="en-FI"/>
          </a:p>
        </p:txBody>
      </p:sp>
    </p:spTree>
    <p:extLst>
      <p:ext uri="{BB962C8B-B14F-4D97-AF65-F5344CB8AC3E}">
        <p14:creationId xmlns:p14="http://schemas.microsoft.com/office/powerpoint/2010/main" val="383748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teksti+kuva 1">
    <p:spTree>
      <p:nvGrpSpPr>
        <p:cNvPr id="1" name=""/>
        <p:cNvGrpSpPr/>
        <p:nvPr/>
      </p:nvGrpSpPr>
      <p:grpSpPr>
        <a:xfrm>
          <a:off x="0" y="0"/>
          <a:ext cx="0" cy="0"/>
          <a:chOff x="0" y="0"/>
          <a:chExt cx="0" cy="0"/>
        </a:xfrm>
      </p:grpSpPr>
      <p:sp>
        <p:nvSpPr>
          <p:cNvPr id="4" name="Title 24">
            <a:extLst>
              <a:ext uri="{FF2B5EF4-FFF2-40B4-BE49-F238E27FC236}">
                <a16:creationId xmlns:a16="http://schemas.microsoft.com/office/drawing/2014/main" id="{8E077AE7-3EE5-BD68-D892-59B3ADC404C3}"/>
              </a:ext>
            </a:extLst>
          </p:cNvPr>
          <p:cNvSpPr>
            <a:spLocks noGrp="1"/>
          </p:cNvSpPr>
          <p:nvPr>
            <p:ph type="title" hasCustomPrompt="1"/>
          </p:nvPr>
        </p:nvSpPr>
        <p:spPr>
          <a:xfrm>
            <a:off x="351184" y="539859"/>
            <a:ext cx="5157787" cy="809668"/>
          </a:xfrm>
        </p:spPr>
        <p:txBody>
          <a:bodyPr>
            <a:noAutofit/>
          </a:bodyPr>
          <a:lstStyle/>
          <a:p>
            <a:r>
              <a:rPr lang="en-GB"/>
              <a:t>HSY </a:t>
            </a:r>
            <a:r>
              <a:rPr lang="en-GB" err="1"/>
              <a:t>otsikko</a:t>
            </a:r>
            <a:r>
              <a:rPr lang="en-GB"/>
              <a:t> </a:t>
            </a:r>
            <a:r>
              <a:rPr lang="en-GB" err="1"/>
              <a:t>tähän</a:t>
            </a:r>
            <a:endParaRPr lang="en-FI"/>
          </a:p>
        </p:txBody>
      </p:sp>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2573443"/>
            <a:ext cx="5157787" cy="3684588"/>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Yhdessä</a:t>
            </a:r>
            <a:r>
              <a:rPr lang="en-GB"/>
              <a:t> </a:t>
            </a:r>
            <a:r>
              <a:rPr lang="en-GB" err="1"/>
              <a:t>teemme</a:t>
            </a:r>
            <a:r>
              <a:rPr lang="en-GB"/>
              <a:t> </a:t>
            </a:r>
            <a:r>
              <a:rPr lang="en-GB" err="1"/>
              <a:t>pääkaupunkiseudusta</a:t>
            </a:r>
            <a:r>
              <a:rPr lang="en-GB"/>
              <a:t> </a:t>
            </a:r>
            <a:r>
              <a:rPr lang="en-GB" err="1"/>
              <a:t>maailman</a:t>
            </a:r>
            <a:r>
              <a:rPr lang="en-GB"/>
              <a:t> </a:t>
            </a:r>
            <a:r>
              <a:rPr lang="en-GB" err="1"/>
              <a:t>kestävimmän</a:t>
            </a:r>
            <a:r>
              <a:rPr lang="en-GB"/>
              <a:t> </a:t>
            </a:r>
            <a:r>
              <a:rPr lang="en-GB" err="1"/>
              <a:t>kaupunkiseudun</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spTree>
    <p:extLst>
      <p:ext uri="{BB962C8B-B14F-4D97-AF65-F5344CB8AC3E}">
        <p14:creationId xmlns:p14="http://schemas.microsoft.com/office/powerpoint/2010/main" val="2509859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Ingressi+teksti+kuva">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582CEE22-12CB-F1A4-49B8-DF45A93D1422}"/>
              </a:ext>
            </a:extLst>
          </p:cNvPr>
          <p:cNvSpPr>
            <a:spLocks noGrp="1"/>
          </p:cNvSpPr>
          <p:nvPr>
            <p:ph type="pic" sz="quarter" idx="14" hasCustomPrompt="1"/>
          </p:nvPr>
        </p:nvSpPr>
        <p:spPr>
          <a:xfrm>
            <a:off x="6096000" y="0"/>
            <a:ext cx="6096000" cy="6858000"/>
          </a:xfrm>
          <a:ln>
            <a:noFill/>
          </a:ln>
        </p:spPr>
        <p:txBody>
          <a:bodyPr/>
          <a:lstStyle/>
          <a:p>
            <a:r>
              <a:rPr lang="en-FI"/>
              <a:t>Kuva tähän</a:t>
            </a:r>
          </a:p>
        </p:txBody>
      </p:sp>
      <p:sp>
        <p:nvSpPr>
          <p:cNvPr id="23" name="Content Placeholder 3">
            <a:extLst>
              <a:ext uri="{FF2B5EF4-FFF2-40B4-BE49-F238E27FC236}">
                <a16:creationId xmlns:a16="http://schemas.microsoft.com/office/drawing/2014/main" id="{ED83794B-9F6C-BDEF-326C-BE1E6BDBEB8A}"/>
              </a:ext>
            </a:extLst>
          </p:cNvPr>
          <p:cNvSpPr>
            <a:spLocks noGrp="1"/>
          </p:cNvSpPr>
          <p:nvPr>
            <p:ph sz="half" idx="2" hasCustomPrompt="1"/>
          </p:nvPr>
        </p:nvSpPr>
        <p:spPr>
          <a:xfrm>
            <a:off x="351184" y="3745282"/>
            <a:ext cx="5157787" cy="2506539"/>
          </a:xfrm>
        </p:spPr>
        <p:txBody>
          <a:bodyPr anchor="b">
            <a:noAutofit/>
          </a:bodyPr>
          <a:lstStyle>
            <a:lvl1pPr>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stStyle>
          <a:p>
            <a:pPr lvl="0"/>
            <a:r>
              <a:rPr lang="en-GB" err="1"/>
              <a:t>Leipäteksti</a:t>
            </a:r>
            <a:r>
              <a:rPr lang="en-GB"/>
              <a:t> – </a:t>
            </a:r>
            <a:r>
              <a:rPr lang="en-GB" err="1"/>
              <a:t>Pääkaupunkiseudusta</a:t>
            </a:r>
            <a:r>
              <a:rPr lang="en-GB"/>
              <a:t> </a:t>
            </a:r>
            <a:r>
              <a:rPr lang="en-GB" err="1"/>
              <a:t>maailman</a:t>
            </a:r>
            <a:r>
              <a:rPr lang="en-GB"/>
              <a:t> </a:t>
            </a:r>
            <a:r>
              <a:rPr lang="en-GB" err="1"/>
              <a:t>kestävin</a:t>
            </a:r>
            <a:r>
              <a:rPr lang="en-GB"/>
              <a:t> </a:t>
            </a:r>
            <a:r>
              <a:rPr lang="en-GB" err="1"/>
              <a:t>kaupunkiseutu</a:t>
            </a:r>
            <a:r>
              <a:rPr lang="en-GB"/>
              <a:t>. </a:t>
            </a:r>
            <a:r>
              <a:rPr lang="en-GB" err="1"/>
              <a:t>Olemme</a:t>
            </a:r>
            <a:r>
              <a:rPr lang="en-GB"/>
              <a:t> </a:t>
            </a:r>
            <a:r>
              <a:rPr lang="en-GB" err="1"/>
              <a:t>Suomen</a:t>
            </a:r>
            <a:r>
              <a:rPr lang="en-GB"/>
              <a:t> </a:t>
            </a:r>
            <a:r>
              <a:rPr lang="en-GB" err="1"/>
              <a:t>suurin</a:t>
            </a:r>
            <a:r>
              <a:rPr lang="en-GB"/>
              <a:t> </a:t>
            </a:r>
            <a:r>
              <a:rPr lang="en-GB" err="1"/>
              <a:t>julkinen</a:t>
            </a:r>
            <a:r>
              <a:rPr lang="en-GB"/>
              <a:t> </a:t>
            </a:r>
            <a:r>
              <a:rPr lang="en-GB" err="1"/>
              <a:t>ympäristöalan</a:t>
            </a:r>
            <a:r>
              <a:rPr lang="en-GB"/>
              <a:t> </a:t>
            </a:r>
            <a:r>
              <a:rPr lang="en-GB" err="1"/>
              <a:t>toimija</a:t>
            </a:r>
            <a:r>
              <a:rPr lang="en-GB"/>
              <a:t> </a:t>
            </a:r>
            <a:r>
              <a:rPr lang="en-GB" err="1"/>
              <a:t>ja</a:t>
            </a:r>
            <a:r>
              <a:rPr lang="en-GB"/>
              <a:t> </a:t>
            </a:r>
            <a:r>
              <a:rPr lang="en-GB" err="1"/>
              <a:t>tuotamme</a:t>
            </a:r>
            <a:r>
              <a:rPr lang="en-GB"/>
              <a:t> </a:t>
            </a:r>
            <a:r>
              <a:rPr lang="en-GB" err="1"/>
              <a:t>jäte</a:t>
            </a:r>
            <a:r>
              <a:rPr lang="en-GB"/>
              <a:t>- </a:t>
            </a:r>
            <a:r>
              <a:rPr lang="en-GB" err="1"/>
              <a:t>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 </a:t>
            </a:r>
            <a:r>
              <a:rPr lang="en-GB" err="1"/>
              <a:t>Lisäksi</a:t>
            </a:r>
            <a:r>
              <a:rPr lang="en-GB"/>
              <a:t> </a:t>
            </a:r>
            <a:r>
              <a:rPr lang="en-GB" err="1"/>
              <a:t>vastaamme</a:t>
            </a:r>
            <a:r>
              <a:rPr lang="en-GB"/>
              <a:t> </a:t>
            </a:r>
            <a:r>
              <a:rPr lang="en-GB" err="1"/>
              <a:t>ilmanlaatutiedosta</a:t>
            </a:r>
            <a:r>
              <a:rPr lang="en-GB"/>
              <a:t>, </a:t>
            </a:r>
            <a:r>
              <a:rPr lang="en-GB" err="1"/>
              <a:t>tuotamme</a:t>
            </a:r>
            <a:r>
              <a:rPr lang="en-GB"/>
              <a:t> </a:t>
            </a:r>
            <a:r>
              <a:rPr lang="en-GB" err="1"/>
              <a:t>paikkatietoa</a:t>
            </a:r>
            <a:r>
              <a:rPr lang="en-GB"/>
              <a:t> </a:t>
            </a:r>
            <a:r>
              <a:rPr lang="en-GB" err="1"/>
              <a:t>seudun</a:t>
            </a:r>
            <a:r>
              <a:rPr lang="en-GB"/>
              <a:t> </a:t>
            </a:r>
            <a:r>
              <a:rPr lang="en-GB" err="1"/>
              <a:t>kehityksestä</a:t>
            </a:r>
            <a:r>
              <a:rPr lang="en-GB"/>
              <a:t> </a:t>
            </a:r>
            <a:r>
              <a:rPr lang="en-GB" err="1"/>
              <a:t>ja</a:t>
            </a:r>
            <a:r>
              <a:rPr lang="en-GB"/>
              <a:t> </a:t>
            </a:r>
            <a:r>
              <a:rPr lang="en-GB" err="1"/>
              <a:t>edistämme</a:t>
            </a:r>
            <a:r>
              <a:rPr lang="en-GB"/>
              <a:t> </a:t>
            </a:r>
            <a:r>
              <a:rPr lang="en-GB" err="1"/>
              <a:t>ilmastotyötä</a:t>
            </a:r>
            <a:r>
              <a:rPr lang="en-GB"/>
              <a:t>.</a:t>
            </a:r>
            <a:endParaRPr lang="en-FI"/>
          </a:p>
        </p:txBody>
      </p:sp>
      <p:pic>
        <p:nvPicPr>
          <p:cNvPr id="2" name="Picture 1">
            <a:extLst>
              <a:ext uri="{FF2B5EF4-FFF2-40B4-BE49-F238E27FC236}">
                <a16:creationId xmlns:a16="http://schemas.microsoft.com/office/drawing/2014/main" id="{7090DC33-BA7A-4AEE-C988-5F76D40860D6}"/>
              </a:ext>
            </a:extLst>
          </p:cNvPr>
          <p:cNvPicPr>
            <a:picLocks noChangeAspect="1"/>
          </p:cNvPicPr>
          <p:nvPr userDrawn="1"/>
        </p:nvPicPr>
        <p:blipFill>
          <a:blip r:embed="rId2"/>
          <a:stretch>
            <a:fillRect/>
          </a:stretch>
        </p:blipFill>
        <p:spPr>
          <a:xfrm>
            <a:off x="10665151" y="420739"/>
            <a:ext cx="1077944" cy="585374"/>
          </a:xfrm>
          <a:prstGeom prst="rect">
            <a:avLst/>
          </a:prstGeom>
        </p:spPr>
      </p:pic>
      <p:sp>
        <p:nvSpPr>
          <p:cNvPr id="3" name="Content Placeholder 3">
            <a:extLst>
              <a:ext uri="{FF2B5EF4-FFF2-40B4-BE49-F238E27FC236}">
                <a16:creationId xmlns:a16="http://schemas.microsoft.com/office/drawing/2014/main" id="{37F27510-1C91-807B-DB54-EE4985D6A609}"/>
              </a:ext>
            </a:extLst>
          </p:cNvPr>
          <p:cNvSpPr>
            <a:spLocks noGrp="1"/>
          </p:cNvSpPr>
          <p:nvPr>
            <p:ph sz="half" idx="15" hasCustomPrompt="1"/>
          </p:nvPr>
        </p:nvSpPr>
        <p:spPr>
          <a:xfrm>
            <a:off x="351184" y="1843317"/>
            <a:ext cx="5157787" cy="1726602"/>
          </a:xfrm>
        </p:spPr>
        <p:txBody>
          <a:bodyPr anchor="t">
            <a:noAutofit/>
          </a:bodyPr>
          <a:lstStyle>
            <a:lvl1pPr>
              <a:lnSpc>
                <a:spcPct val="90000"/>
              </a:lnSpc>
              <a:defRPr sz="2400"/>
            </a:lvl1pPr>
            <a:lvl2pPr>
              <a:lnSpc>
                <a:spcPct val="90000"/>
              </a:lnSpc>
              <a:defRPr sz="2400"/>
            </a:lvl2pPr>
            <a:lvl3pPr>
              <a:lnSpc>
                <a:spcPct val="90000"/>
              </a:lnSpc>
              <a:defRPr sz="2400"/>
            </a:lvl3pPr>
            <a:lvl4pPr>
              <a:lnSpc>
                <a:spcPct val="90000"/>
              </a:lnSpc>
              <a:defRPr sz="2400"/>
            </a:lvl4pPr>
            <a:lvl5pPr>
              <a:lnSpc>
                <a:spcPct val="90000"/>
              </a:lnSpc>
              <a:defRPr sz="2400"/>
            </a:lvl5pPr>
          </a:lstStyle>
          <a:p>
            <a:pPr lvl="0"/>
            <a:r>
              <a:rPr lang="en-GB" err="1"/>
              <a:t>Ingressi</a:t>
            </a:r>
            <a:r>
              <a:rPr lang="en-GB"/>
              <a:t> - </a:t>
            </a:r>
            <a:r>
              <a:rPr lang="en-GB" err="1"/>
              <a:t>Julkinen</a:t>
            </a:r>
            <a:r>
              <a:rPr lang="en-GB"/>
              <a:t> </a:t>
            </a:r>
            <a:r>
              <a:rPr lang="en-GB" err="1"/>
              <a:t>ympäristöalan</a:t>
            </a:r>
            <a:r>
              <a:rPr lang="en-GB"/>
              <a:t> </a:t>
            </a:r>
            <a:r>
              <a:rPr lang="en-GB" err="1"/>
              <a:t>toimija</a:t>
            </a:r>
            <a:r>
              <a:rPr lang="en-GB"/>
              <a:t>, </a:t>
            </a:r>
            <a:r>
              <a:rPr lang="en-GB" err="1"/>
              <a:t>vesihuoltopalveluita</a:t>
            </a:r>
            <a:r>
              <a:rPr lang="en-GB"/>
              <a:t> </a:t>
            </a:r>
            <a:r>
              <a:rPr lang="en-GB" err="1"/>
              <a:t>yli</a:t>
            </a:r>
            <a:r>
              <a:rPr lang="en-GB"/>
              <a:t> </a:t>
            </a:r>
            <a:r>
              <a:rPr lang="en-GB" err="1"/>
              <a:t>miljoonalle</a:t>
            </a:r>
            <a:r>
              <a:rPr lang="en-GB"/>
              <a:t> </a:t>
            </a:r>
            <a:r>
              <a:rPr lang="en-GB" err="1"/>
              <a:t>pääkaupunkiseudun</a:t>
            </a:r>
            <a:r>
              <a:rPr lang="en-GB"/>
              <a:t> </a:t>
            </a:r>
            <a:r>
              <a:rPr lang="en-GB" err="1"/>
              <a:t>asukkaalle</a:t>
            </a:r>
            <a:r>
              <a:rPr lang="en-GB"/>
              <a:t>.</a:t>
            </a:r>
            <a:endParaRPr lang="en-FI"/>
          </a:p>
        </p:txBody>
      </p:sp>
      <p:sp>
        <p:nvSpPr>
          <p:cNvPr id="6" name="Title 24">
            <a:extLst>
              <a:ext uri="{FF2B5EF4-FFF2-40B4-BE49-F238E27FC236}">
                <a16:creationId xmlns:a16="http://schemas.microsoft.com/office/drawing/2014/main" id="{472ECFA7-47E3-B0FF-915C-6A0E6C4399B6}"/>
              </a:ext>
            </a:extLst>
          </p:cNvPr>
          <p:cNvSpPr>
            <a:spLocks noGrp="1"/>
          </p:cNvSpPr>
          <p:nvPr>
            <p:ph type="title" hasCustomPrompt="1"/>
          </p:nvPr>
        </p:nvSpPr>
        <p:spPr>
          <a:xfrm>
            <a:off x="351184" y="548172"/>
            <a:ext cx="5157787" cy="809668"/>
          </a:xfrm>
        </p:spPr>
        <p:txBody>
          <a:bodyPr>
            <a:noAutofit/>
          </a:bodyPr>
          <a:lstStyle/>
          <a:p>
            <a:r>
              <a:rPr lang="en-GB"/>
              <a:t>HSY </a:t>
            </a:r>
            <a:r>
              <a:rPr lang="en-GB" err="1"/>
              <a:t>otsikko</a:t>
            </a:r>
            <a:r>
              <a:rPr lang="en-GB"/>
              <a:t> </a:t>
            </a:r>
            <a:r>
              <a:rPr lang="en-GB" err="1"/>
              <a:t>tähän</a:t>
            </a:r>
            <a:endParaRPr lang="en-FI"/>
          </a:p>
        </p:txBody>
      </p:sp>
    </p:spTree>
    <p:extLst>
      <p:ext uri="{BB962C8B-B14F-4D97-AF65-F5344CB8AC3E}">
        <p14:creationId xmlns:p14="http://schemas.microsoft.com/office/powerpoint/2010/main" val="144352390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038FCA-5B70-2910-2969-CAEAEB9B8146}"/>
              </a:ext>
            </a:extLst>
          </p:cNvPr>
          <p:cNvSpPr>
            <a:spLocks noGrp="1"/>
          </p:cNvSpPr>
          <p:nvPr>
            <p:ph type="title"/>
          </p:nvPr>
        </p:nvSpPr>
        <p:spPr>
          <a:xfrm>
            <a:off x="351182" y="599681"/>
            <a:ext cx="10515600" cy="809668"/>
          </a:xfrm>
          <a:prstGeom prst="rect">
            <a:avLst/>
          </a:prstGeom>
        </p:spPr>
        <p:txBody>
          <a:bodyPr vert="horz" lIns="91440" tIns="45720" rIns="91440" bIns="45720" rtlCol="0" anchor="t">
            <a:noAutofit/>
          </a:bodyPr>
          <a:lstStyle/>
          <a:p>
            <a:r>
              <a:rPr lang="fi-FI"/>
              <a:t>Muokkaa </a:t>
            </a:r>
            <a:r>
              <a:rPr lang="fi-FI" err="1"/>
              <a:t>ots</a:t>
            </a:r>
            <a:r>
              <a:rPr lang="fi-FI"/>
              <a:t>. </a:t>
            </a:r>
            <a:r>
              <a:rPr lang="fi-FI" err="1"/>
              <a:t>perustyyl</a:t>
            </a:r>
            <a:r>
              <a:rPr lang="fi-FI"/>
              <a:t>. </a:t>
            </a:r>
            <a:r>
              <a:rPr lang="fi-FI" err="1"/>
              <a:t>napsautt</a:t>
            </a:r>
            <a:r>
              <a:rPr lang="fi-FI"/>
              <a:t>.</a:t>
            </a:r>
            <a:endParaRPr lang="en-FI"/>
          </a:p>
        </p:txBody>
      </p:sp>
      <p:sp>
        <p:nvSpPr>
          <p:cNvPr id="3" name="Text Placeholder 2">
            <a:extLst>
              <a:ext uri="{FF2B5EF4-FFF2-40B4-BE49-F238E27FC236}">
                <a16:creationId xmlns:a16="http://schemas.microsoft.com/office/drawing/2014/main" id="{C74D3F86-01FD-F07D-50EA-EDD0C9F26D96}"/>
              </a:ext>
            </a:extLst>
          </p:cNvPr>
          <p:cNvSpPr>
            <a:spLocks noGrp="1"/>
          </p:cNvSpPr>
          <p:nvPr>
            <p:ph type="body" idx="1"/>
          </p:nvPr>
        </p:nvSpPr>
        <p:spPr>
          <a:xfrm>
            <a:off x="351182" y="1825625"/>
            <a:ext cx="10515600" cy="4351338"/>
          </a:xfrm>
          <a:prstGeom prst="rect">
            <a:avLst/>
          </a:prstGeom>
        </p:spPr>
        <p:txBody>
          <a:bodyPr vert="horz" lIns="91440" tIns="45720" rIns="91440" bIns="4572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a:p>
        </p:txBody>
      </p:sp>
      <p:pic>
        <p:nvPicPr>
          <p:cNvPr id="9" name="Picture 8">
            <a:extLst>
              <a:ext uri="{FF2B5EF4-FFF2-40B4-BE49-F238E27FC236}">
                <a16:creationId xmlns:a16="http://schemas.microsoft.com/office/drawing/2014/main" id="{786E443A-1AEA-B25A-2A31-780F358267C5}"/>
              </a:ext>
            </a:extLst>
          </p:cNvPr>
          <p:cNvPicPr>
            <a:picLocks noChangeAspect="1"/>
          </p:cNvPicPr>
          <p:nvPr userDrawn="1"/>
        </p:nvPicPr>
        <p:blipFill>
          <a:blip r:embed="rId33"/>
          <a:stretch>
            <a:fillRect/>
          </a:stretch>
        </p:blipFill>
        <p:spPr>
          <a:xfrm>
            <a:off x="10665151" y="420739"/>
            <a:ext cx="1077944" cy="585374"/>
          </a:xfrm>
          <a:prstGeom prst="rect">
            <a:avLst/>
          </a:prstGeom>
        </p:spPr>
      </p:pic>
    </p:spTree>
    <p:extLst>
      <p:ext uri="{BB962C8B-B14F-4D97-AF65-F5344CB8AC3E}">
        <p14:creationId xmlns:p14="http://schemas.microsoft.com/office/powerpoint/2010/main" val="983384962"/>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83" r:id="rId3"/>
    <p:sldLayoutId id="2147483662" r:id="rId4"/>
    <p:sldLayoutId id="2147483686" r:id="rId5"/>
    <p:sldLayoutId id="2147483668" r:id="rId6"/>
    <p:sldLayoutId id="2147483664" r:id="rId7"/>
    <p:sldLayoutId id="2147483661" r:id="rId8"/>
    <p:sldLayoutId id="2147483677" r:id="rId9"/>
    <p:sldLayoutId id="2147483669" r:id="rId10"/>
    <p:sldLayoutId id="2147483663" r:id="rId11"/>
    <p:sldLayoutId id="2147483685" r:id="rId12"/>
    <p:sldLayoutId id="2147483689" r:id="rId13"/>
    <p:sldLayoutId id="2147483679" r:id="rId14"/>
    <p:sldLayoutId id="2147483684" r:id="rId15"/>
    <p:sldLayoutId id="2147483680" r:id="rId16"/>
    <p:sldLayoutId id="2147483678" r:id="rId17"/>
    <p:sldLayoutId id="2147483665" r:id="rId18"/>
    <p:sldLayoutId id="2147483673" r:id="rId19"/>
    <p:sldLayoutId id="2147483666" r:id="rId20"/>
    <p:sldLayoutId id="2147483667" r:id="rId21"/>
    <p:sldLayoutId id="2147483671" r:id="rId22"/>
    <p:sldLayoutId id="2147483670" r:id="rId23"/>
    <p:sldLayoutId id="2147483672" r:id="rId24"/>
    <p:sldLayoutId id="2147483682" r:id="rId25"/>
    <p:sldLayoutId id="2147483681" r:id="rId26"/>
    <p:sldLayoutId id="2147483674" r:id="rId27"/>
    <p:sldLayoutId id="2147483676" r:id="rId28"/>
    <p:sldLayoutId id="2147483688" r:id="rId29"/>
    <p:sldLayoutId id="2147483675" r:id="rId30"/>
    <p:sldLayoutId id="2147483687" r:id="rId31"/>
  </p:sldLayoutIdLst>
  <p:txStyles>
    <p:title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p:titleStyle>
    <p:bodyStyle>
      <a:lvl1pPr marL="0" indent="0" algn="l" defTabSz="914400" rtl="0" eaLnBrk="1" latinLnBrk="0" hangingPunct="1">
        <a:lnSpc>
          <a:spcPct val="90000"/>
        </a:lnSpc>
        <a:spcBef>
          <a:spcPts val="10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1pPr>
      <a:lvl2pPr marL="4572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2pPr>
      <a:lvl3pPr marL="9144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3pPr>
      <a:lvl4pPr marL="1371600" indent="0" algn="l" defTabSz="914400" rtl="0" eaLnBrk="1" latinLnBrk="0" hangingPunct="1">
        <a:lnSpc>
          <a:spcPct val="90000"/>
        </a:lnSpc>
        <a:spcBef>
          <a:spcPts val="500"/>
        </a:spcBef>
        <a:buFontTx/>
        <a:buNone/>
        <a:defRPr sz="2000" b="0" i="0" kern="1200">
          <a:solidFill>
            <a:srgbClr val="2C2A29"/>
          </a:solidFill>
          <a:latin typeface="Source Sans Pro" panose="020B0503030403020204" pitchFamily="34" charset="0"/>
          <a:ea typeface="Source Sans Pro" panose="020B0503030403020204" pitchFamily="34" charset="0"/>
          <a:cs typeface="+mn-cs"/>
        </a:defRPr>
      </a:lvl4pPr>
      <a:lvl5pPr marL="1828800" indent="0" algn="l" defTabSz="914400" rtl="0" eaLnBrk="1" latinLnBrk="0" hangingPunct="1">
        <a:lnSpc>
          <a:spcPct val="90000"/>
        </a:lnSpc>
        <a:spcBef>
          <a:spcPts val="500"/>
        </a:spcBef>
        <a:buFontTx/>
        <a:buNone/>
        <a:defRPr sz="2000" kern="1200">
          <a:solidFill>
            <a:srgbClr val="2C2A29"/>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Kuva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black">
          <a:xfrm>
            <a:off x="302400" y="6142177"/>
            <a:ext cx="866426" cy="472586"/>
          </a:xfrm>
          <a:prstGeom prst="rect">
            <a:avLst/>
          </a:prstGeom>
        </p:spPr>
      </p:pic>
      <p:sp>
        <p:nvSpPr>
          <p:cNvPr id="13" name="Slide Number Placeholder 5">
            <a:extLst>
              <a:ext uri="{FF2B5EF4-FFF2-40B4-BE49-F238E27FC236}">
                <a16:creationId xmlns:a16="http://schemas.microsoft.com/office/drawing/2014/main" id="{45099E1D-0B09-4B35-A117-62BE2A8A1ED1}"/>
              </a:ext>
            </a:extLst>
          </p:cNvPr>
          <p:cNvSpPr>
            <a:spLocks noGrp="1"/>
          </p:cNvSpPr>
          <p:nvPr>
            <p:ph type="sldNum" sz="quarter" idx="4"/>
          </p:nvPr>
        </p:nvSpPr>
        <p:spPr>
          <a:xfrm>
            <a:off x="10185600" y="6310800"/>
            <a:ext cx="1646400" cy="360000"/>
          </a:xfrm>
          <a:prstGeom prst="rect">
            <a:avLst/>
          </a:prstGeom>
        </p:spPr>
        <p:txBody>
          <a:bodyPr vert="horz" lIns="91440" tIns="45720" rIns="91440" bIns="45720" rtlCol="0" anchor="ctr"/>
          <a:lstStyle>
            <a:lvl1pPr algn="r">
              <a:defRPr sz="1400">
                <a:solidFill>
                  <a:schemeClr val="bg2"/>
                </a:solidFill>
              </a:defRPr>
            </a:lvl1pPr>
          </a:lstStyle>
          <a:p>
            <a:fld id="{B2A00DE5-8910-4A09-9EF4-AEEB76902EFA}" type="slidenum">
              <a:rPr lang="fi-FI" smtClean="0"/>
              <a:pPr/>
              <a:t>‹#›</a:t>
            </a:fld>
            <a:endParaRPr lang="fi-FI"/>
          </a:p>
        </p:txBody>
      </p:sp>
      <p:sp>
        <p:nvSpPr>
          <p:cNvPr id="12" name="Footer Placeholder 4">
            <a:extLst>
              <a:ext uri="{FF2B5EF4-FFF2-40B4-BE49-F238E27FC236}">
                <a16:creationId xmlns:a16="http://schemas.microsoft.com/office/drawing/2014/main" id="{95793873-54C5-4D86-8160-5B0A9D2D2932}"/>
              </a:ext>
            </a:extLst>
          </p:cNvPr>
          <p:cNvSpPr>
            <a:spLocks noGrp="1"/>
          </p:cNvSpPr>
          <p:nvPr>
            <p:ph type="ftr" sz="quarter" idx="3"/>
          </p:nvPr>
        </p:nvSpPr>
        <p:spPr>
          <a:xfrm>
            <a:off x="6192000" y="6310800"/>
            <a:ext cx="3840000" cy="360000"/>
          </a:xfrm>
          <a:prstGeom prst="rect">
            <a:avLst/>
          </a:prstGeom>
        </p:spPr>
        <p:txBody>
          <a:bodyPr vert="horz" lIns="91440" tIns="45720" rIns="91440" bIns="45720" rtlCol="0" anchor="ctr"/>
          <a:lstStyle>
            <a:lvl1pPr algn="l">
              <a:defRPr sz="1400">
                <a:solidFill>
                  <a:schemeClr val="bg2"/>
                </a:solidFill>
              </a:defRPr>
            </a:lvl1pPr>
          </a:lstStyle>
          <a:p>
            <a:endParaRPr lang="fi-FI"/>
          </a:p>
        </p:txBody>
      </p:sp>
      <p:sp>
        <p:nvSpPr>
          <p:cNvPr id="11" name="Date Placeholder 3">
            <a:extLst>
              <a:ext uri="{FF2B5EF4-FFF2-40B4-BE49-F238E27FC236}">
                <a16:creationId xmlns:a16="http://schemas.microsoft.com/office/drawing/2014/main" id="{90E10B24-F37C-477F-BEBA-9207A308CEDA}"/>
              </a:ext>
            </a:extLst>
          </p:cNvPr>
          <p:cNvSpPr>
            <a:spLocks noGrp="1"/>
          </p:cNvSpPr>
          <p:nvPr>
            <p:ph type="dt" sz="half" idx="2"/>
          </p:nvPr>
        </p:nvSpPr>
        <p:spPr>
          <a:xfrm>
            <a:off x="4368000" y="6310800"/>
            <a:ext cx="1656000" cy="360000"/>
          </a:xfrm>
          <a:prstGeom prst="rect">
            <a:avLst/>
          </a:prstGeom>
        </p:spPr>
        <p:txBody>
          <a:bodyPr vert="horz" lIns="91440" tIns="45720" rIns="91440" bIns="45720" rtlCol="0" anchor="ctr"/>
          <a:lstStyle>
            <a:lvl1pPr algn="r">
              <a:defRPr sz="1400">
                <a:solidFill>
                  <a:schemeClr val="bg2"/>
                </a:solidFill>
              </a:defRPr>
            </a:lvl1pPr>
          </a:lstStyle>
          <a:p>
            <a:fld id="{AA4DFD03-ACC5-4DE8-AB64-A9CD00098E11}" type="datetime1">
              <a:rPr lang="fi-FI" smtClean="0"/>
              <a:pPr/>
              <a:t>22.1.2026</a:t>
            </a:fld>
            <a:endParaRPr lang="fi-FI"/>
          </a:p>
        </p:txBody>
      </p:sp>
      <p:sp>
        <p:nvSpPr>
          <p:cNvPr id="3" name="Text Placeholder 2"/>
          <p:cNvSpPr>
            <a:spLocks noGrp="1"/>
          </p:cNvSpPr>
          <p:nvPr>
            <p:ph type="body" idx="1"/>
          </p:nvPr>
        </p:nvSpPr>
        <p:spPr>
          <a:xfrm>
            <a:off x="432001" y="1332000"/>
            <a:ext cx="114171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5"/>
            <a:r>
              <a:rPr lang="fi-FI"/>
              <a:t>6</a:t>
            </a:r>
          </a:p>
          <a:p>
            <a:pPr lvl="6"/>
            <a:r>
              <a:rPr lang="fi-FI"/>
              <a:t>7</a:t>
            </a:r>
          </a:p>
          <a:p>
            <a:pPr lvl="7"/>
            <a:r>
              <a:rPr lang="fi-FI"/>
              <a:t>8</a:t>
            </a:r>
          </a:p>
          <a:p>
            <a:pPr lvl="8"/>
            <a:r>
              <a:rPr lang="fi-FI"/>
              <a:t>9	</a:t>
            </a:r>
            <a:endParaRPr lang="en-US"/>
          </a:p>
        </p:txBody>
      </p:sp>
      <p:sp>
        <p:nvSpPr>
          <p:cNvPr id="2" name="Title Placeholder 1"/>
          <p:cNvSpPr>
            <a:spLocks noGrp="1"/>
          </p:cNvSpPr>
          <p:nvPr>
            <p:ph type="title"/>
          </p:nvPr>
        </p:nvSpPr>
        <p:spPr>
          <a:xfrm>
            <a:off x="432000" y="288000"/>
            <a:ext cx="11400000" cy="885600"/>
          </a:xfrm>
          <a:prstGeom prst="rect">
            <a:avLst/>
          </a:prstGeom>
        </p:spPr>
        <p:txBody>
          <a:bodyPr vert="horz" lIns="91440" tIns="45720" rIns="91440" bIns="45720" rtlCol="0" anchor="t" anchorCtr="0">
            <a:normAutofit/>
          </a:bodyPr>
          <a:lstStyle/>
          <a:p>
            <a:r>
              <a:rPr lang="fi-FI"/>
              <a:t>Muokkaa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3197175503"/>
      </p:ext>
    </p:extLst>
  </p:cSld>
  <p:clrMap bg1="lt1" tx1="dk1" bg2="lt2" tx2="dk2" accent1="accent1" accent2="accent2" accent3="accent3" accent4="accent4" accent5="accent5" accent6="accent6" hlink="hlink" folHlink="folHlink"/>
  <p:sldLayoutIdLst>
    <p:sldLayoutId id="2147483738" r:id="rId1"/>
    <p:sldLayoutId id="2147483740" r:id="rId2"/>
  </p:sldLayoutIdLst>
  <p:hf hdr="0"/>
  <p:txStyles>
    <p:titleStyle>
      <a:lvl1pPr algn="l" defTabSz="914400" rtl="0" eaLnBrk="1" latinLnBrk="0" hangingPunct="1">
        <a:lnSpc>
          <a:spcPct val="100000"/>
        </a:lnSpc>
        <a:spcBef>
          <a:spcPct val="0"/>
        </a:spcBef>
        <a:buNone/>
        <a:defRPr sz="2400" b="1" kern="1200">
          <a:solidFill>
            <a:schemeClr val="bg2"/>
          </a:solidFill>
          <a:latin typeface="+mj-lt"/>
          <a:ea typeface="+mj-ea"/>
          <a:cs typeface="+mj-cs"/>
        </a:defRPr>
      </a:lvl1pPr>
    </p:titleStyle>
    <p:bodyStyle>
      <a:lvl1pPr marL="252000" indent="-252000" algn="l" defTabSz="914400" rtl="0" eaLnBrk="1" latinLnBrk="0" hangingPunct="1">
        <a:lnSpc>
          <a:spcPct val="100000"/>
        </a:lnSpc>
        <a:spcBef>
          <a:spcPts val="480"/>
        </a:spcBef>
        <a:buFont typeface="Arial" panose="020B0604020202020204" pitchFamily="34" charset="0"/>
        <a:buChar char="•"/>
        <a:defRPr sz="2000" kern="1200" spc="30" baseline="0">
          <a:solidFill>
            <a:schemeClr val="tx1"/>
          </a:solidFill>
          <a:latin typeface="+mn-lt"/>
          <a:ea typeface="+mn-ea"/>
          <a:cs typeface="+mn-cs"/>
        </a:defRPr>
      </a:lvl1pPr>
      <a:lvl2pPr marL="540000" indent="-252000" algn="l" defTabSz="914400" rtl="0" eaLnBrk="1" latinLnBrk="0" hangingPunct="1">
        <a:lnSpc>
          <a:spcPct val="100000"/>
        </a:lnSpc>
        <a:spcBef>
          <a:spcPts val="480"/>
        </a:spcBef>
        <a:buFont typeface="Arial" panose="020B0604020202020204" pitchFamily="34" charset="0"/>
        <a:buChar char="–"/>
        <a:defRPr sz="1800" kern="1200" spc="30" baseline="0">
          <a:solidFill>
            <a:schemeClr val="tx1"/>
          </a:solidFill>
          <a:latin typeface="+mn-lt"/>
          <a:ea typeface="+mn-ea"/>
          <a:cs typeface="+mn-cs"/>
        </a:defRPr>
      </a:lvl2pPr>
      <a:lvl3pPr marL="79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3pPr>
      <a:lvl4pPr marL="108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4pPr>
      <a:lvl5pPr marL="1332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5pPr>
      <a:lvl6pPr marL="1584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6pPr>
      <a:lvl7pPr marL="1836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7pPr>
      <a:lvl8pPr marL="2088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8pPr>
      <a:lvl9pPr marL="2340000" indent="-252000" algn="l" defTabSz="914400" rtl="0" eaLnBrk="1" latinLnBrk="0" hangingPunct="1">
        <a:lnSpc>
          <a:spcPct val="100000"/>
        </a:lnSpc>
        <a:spcBef>
          <a:spcPts val="480"/>
        </a:spcBef>
        <a:buFont typeface="Arial" panose="020B0604020202020204" pitchFamily="34" charset="0"/>
        <a:buChar char="•"/>
        <a:defRPr sz="1600" kern="1200" spc="3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51">
          <p15:clr>
            <a:srgbClr val="F26B43"/>
          </p15:clr>
        </p15:guide>
        <p15:guide id="2" pos="3840">
          <p15:clr>
            <a:srgbClr val="F26B43"/>
          </p15:clr>
        </p15:guide>
        <p15:guide id="3" pos="7464">
          <p15:clr>
            <a:srgbClr val="F26B43"/>
          </p15:clr>
        </p15:guide>
        <p15:guide id="4" orient="horz" pos="4134">
          <p15:clr>
            <a:srgbClr val="F26B43"/>
          </p15:clr>
        </p15:guide>
        <p15:guide id="5" orient="horz" pos="35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1E7A89E-91A7-AA56-A65D-0D782657EE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3A6DA561-EECF-8066-04F2-E0603CF59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8795A00-C079-CFF8-1AA9-C2E8E95128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B5C75B-A7E6-414B-BA2F-2976C654394F}" type="datetimeFigureOut">
              <a:rPr lang="fi-FI" smtClean="0"/>
              <a:t>22.1.2026</a:t>
            </a:fld>
            <a:endParaRPr lang="fi-FI"/>
          </a:p>
        </p:txBody>
      </p:sp>
      <p:sp>
        <p:nvSpPr>
          <p:cNvPr id="5" name="Alatunnisteen paikkamerkki 4">
            <a:extLst>
              <a:ext uri="{FF2B5EF4-FFF2-40B4-BE49-F238E27FC236}">
                <a16:creationId xmlns:a16="http://schemas.microsoft.com/office/drawing/2014/main" id="{C8CA8CAA-8A13-FC21-6D2E-569DD5C1B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B29750DE-7F01-FDFF-1267-3F4D4DFFC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55D1E-9788-4493-80D6-A254B5DC13AB}" type="slidenum">
              <a:rPr lang="fi-FI" smtClean="0"/>
              <a:t>‹#›</a:t>
            </a:fld>
            <a:endParaRPr lang="fi-FI"/>
          </a:p>
        </p:txBody>
      </p:sp>
    </p:spTree>
    <p:extLst>
      <p:ext uri="{BB962C8B-B14F-4D97-AF65-F5344CB8AC3E}">
        <p14:creationId xmlns:p14="http://schemas.microsoft.com/office/powerpoint/2010/main" val="2886971772"/>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E0041C3-E0FE-43E0-DC4B-B76B868FE657}"/>
              </a:ext>
            </a:extLst>
          </p:cNvPr>
          <p:cNvSpPr>
            <a:spLocks noGrp="1"/>
          </p:cNvSpPr>
          <p:nvPr>
            <p:ph type="pic" sz="quarter" idx="14"/>
          </p:nvPr>
        </p:nvSpPr>
        <p:spPr/>
        <p:txBody>
          <a:bodyPr/>
          <a:lstStyle/>
          <a:p>
            <a:endParaRPr lang="en-US"/>
          </a:p>
        </p:txBody>
      </p:sp>
      <p:sp>
        <p:nvSpPr>
          <p:cNvPr id="3" name="Title 2">
            <a:extLst>
              <a:ext uri="{FF2B5EF4-FFF2-40B4-BE49-F238E27FC236}">
                <a16:creationId xmlns:a16="http://schemas.microsoft.com/office/drawing/2014/main" id="{EF150A28-3214-FC2F-DE44-FD836F2A0510}"/>
              </a:ext>
            </a:extLst>
          </p:cNvPr>
          <p:cNvSpPr>
            <a:spLocks noGrp="1"/>
          </p:cNvSpPr>
          <p:nvPr>
            <p:ph type="title"/>
          </p:nvPr>
        </p:nvSpPr>
        <p:spPr/>
        <p:txBody>
          <a:bodyPr/>
          <a:lstStyle/>
          <a:p>
            <a:r>
              <a:rPr lang="en-US">
                <a:latin typeface="Source Sans Pro Semibold"/>
                <a:ea typeface="Source Sans Pro Semibold"/>
              </a:rPr>
              <a:t>HSY </a:t>
            </a:r>
            <a:r>
              <a:rPr lang="en-US" err="1">
                <a:latin typeface="Source Sans Pro Semibold"/>
                <a:ea typeface="Source Sans Pro Semibold"/>
              </a:rPr>
              <a:t>kvartaaliraportti</a:t>
            </a:r>
            <a:r>
              <a:rPr lang="en-US">
                <a:latin typeface="Source Sans Pro Semibold"/>
                <a:ea typeface="Source Sans Pro Semibold"/>
              </a:rPr>
              <a:t> Q4/2025</a:t>
            </a:r>
            <a:endParaRPr lang="en-US"/>
          </a:p>
        </p:txBody>
      </p:sp>
      <p:sp>
        <p:nvSpPr>
          <p:cNvPr id="2" name="Content Placeholder 1">
            <a:extLst>
              <a:ext uri="{FF2B5EF4-FFF2-40B4-BE49-F238E27FC236}">
                <a16:creationId xmlns:a16="http://schemas.microsoft.com/office/drawing/2014/main" id="{40D91916-5A4E-61CA-991F-6FD82784914C}"/>
              </a:ext>
            </a:extLst>
          </p:cNvPr>
          <p:cNvSpPr>
            <a:spLocks noGrp="1"/>
          </p:cNvSpPr>
          <p:nvPr>
            <p:ph sz="half" idx="2"/>
          </p:nvPr>
        </p:nvSpPr>
        <p:spPr>
          <a:xfrm>
            <a:off x="376411" y="4370588"/>
            <a:ext cx="9287849" cy="649927"/>
          </a:xfrm>
        </p:spPr>
        <p:txBody>
          <a:bodyPr vert="horz" lIns="91440" tIns="45720" rIns="91440" bIns="45720" rtlCol="0" anchor="t">
            <a:noAutofit/>
          </a:bodyPr>
          <a:lstStyle/>
          <a:p>
            <a:r>
              <a:rPr lang="en-US"/>
              <a:t>16.1.2025</a:t>
            </a:r>
          </a:p>
        </p:txBody>
      </p:sp>
      <p:sp>
        <p:nvSpPr>
          <p:cNvPr id="5" name="Content Placeholder 4">
            <a:extLst>
              <a:ext uri="{FF2B5EF4-FFF2-40B4-BE49-F238E27FC236}">
                <a16:creationId xmlns:a16="http://schemas.microsoft.com/office/drawing/2014/main" id="{D6AF8C8E-DFF3-D76E-77D1-264C8C0072E6}"/>
              </a:ext>
            </a:extLst>
          </p:cNvPr>
          <p:cNvSpPr>
            <a:spLocks noGrp="1"/>
          </p:cNvSpPr>
          <p:nvPr>
            <p:ph sz="half" idx="15"/>
          </p:nvPr>
        </p:nvSpPr>
        <p:spPr>
          <a:xfrm>
            <a:off x="369708" y="5312382"/>
            <a:ext cx="6432206" cy="1072868"/>
          </a:xfrm>
        </p:spPr>
        <p:txBody>
          <a:bodyPr/>
          <a:lstStyle/>
          <a:p>
            <a:r>
              <a:rPr lang="en-US"/>
              <a:t> </a:t>
            </a:r>
          </a:p>
        </p:txBody>
      </p:sp>
    </p:spTree>
    <p:extLst>
      <p:ext uri="{BB962C8B-B14F-4D97-AF65-F5344CB8AC3E}">
        <p14:creationId xmlns:p14="http://schemas.microsoft.com/office/powerpoint/2010/main" val="2083407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2721-7019-BDC5-044D-4297EA3C9654}"/>
              </a:ext>
            </a:extLst>
          </p:cNvPr>
          <p:cNvSpPr>
            <a:spLocks noGrp="1"/>
          </p:cNvSpPr>
          <p:nvPr>
            <p:ph type="title"/>
          </p:nvPr>
        </p:nvSpPr>
        <p:spPr>
          <a:xfrm>
            <a:off x="351184" y="539859"/>
            <a:ext cx="6581461" cy="809668"/>
          </a:xfrm>
        </p:spPr>
        <p:txBody>
          <a:bodyPr/>
          <a:lstStyle/>
          <a:p>
            <a:r>
              <a:rPr lang="fi-FI" dirty="0"/>
              <a:t>HSY Investoinnit 2025 (alustava)</a:t>
            </a:r>
          </a:p>
        </p:txBody>
      </p:sp>
      <p:sp>
        <p:nvSpPr>
          <p:cNvPr id="3" name="Chart Placeholder 2">
            <a:extLst>
              <a:ext uri="{FF2B5EF4-FFF2-40B4-BE49-F238E27FC236}">
                <a16:creationId xmlns:a16="http://schemas.microsoft.com/office/drawing/2014/main" id="{11AE3CBD-8683-E22F-D133-104CAB9C4FA8}"/>
              </a:ext>
            </a:extLst>
          </p:cNvPr>
          <p:cNvSpPr>
            <a:spLocks noGrp="1"/>
          </p:cNvSpPr>
          <p:nvPr>
            <p:ph type="chart" sz="quarter" idx="10"/>
          </p:nvPr>
        </p:nvSpPr>
        <p:spPr/>
        <p:txBody>
          <a:bodyPr/>
          <a:lstStyle/>
          <a:p>
            <a:endParaRPr lang="fi-FI"/>
          </a:p>
        </p:txBody>
      </p:sp>
    </p:spTree>
    <p:extLst>
      <p:ext uri="{BB962C8B-B14F-4D97-AF65-F5344CB8AC3E}">
        <p14:creationId xmlns:p14="http://schemas.microsoft.com/office/powerpoint/2010/main" val="192797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F1837-3169-E41D-2B62-FE445519FBF2}"/>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738DF898-9C89-213D-8D74-2593E5BEC125}"/>
              </a:ext>
            </a:extLst>
          </p:cNvPr>
          <p:cNvSpPr>
            <a:spLocks noGrp="1"/>
          </p:cNvSpPr>
          <p:nvPr>
            <p:ph type="title"/>
          </p:nvPr>
        </p:nvSpPr>
        <p:spPr>
          <a:xfrm>
            <a:off x="351182" y="443620"/>
            <a:ext cx="10956596" cy="707886"/>
          </a:xfrm>
        </p:spPr>
        <p:txBody>
          <a:bodyPr>
            <a:normAutofit fontScale="90000"/>
          </a:bodyPr>
          <a:lstStyle/>
          <a:p>
            <a:r>
              <a:rPr lang="fi-FI" sz="3100" b="1">
                <a:latin typeface="Source Sans Pro Semibold"/>
                <a:ea typeface="Source Sans Pro Semibold"/>
              </a:rPr>
              <a:t>Tunnuslukujen seuranta (Alustava)</a:t>
            </a:r>
            <a:br>
              <a:rPr lang="fi-FI" sz="2400" b="1"/>
            </a:br>
            <a:endParaRPr lang="fi-FI" sz="2400" b="1"/>
          </a:p>
        </p:txBody>
      </p:sp>
      <p:graphicFrame>
        <p:nvGraphicFramePr>
          <p:cNvPr id="14" name="Taulukko 13">
            <a:extLst>
              <a:ext uri="{FF2B5EF4-FFF2-40B4-BE49-F238E27FC236}">
                <a16:creationId xmlns:a16="http://schemas.microsoft.com/office/drawing/2014/main" id="{81FC455B-3F59-8964-5473-E5653FD87132}"/>
              </a:ext>
            </a:extLst>
          </p:cNvPr>
          <p:cNvGraphicFramePr>
            <a:graphicFrameLocks noGrp="1"/>
          </p:cNvGraphicFramePr>
          <p:nvPr>
            <p:extLst>
              <p:ext uri="{D42A27DB-BD31-4B8C-83A1-F6EECF244321}">
                <p14:modId xmlns:p14="http://schemas.microsoft.com/office/powerpoint/2010/main" val="3742720448"/>
              </p:ext>
            </p:extLst>
          </p:nvPr>
        </p:nvGraphicFramePr>
        <p:xfrm>
          <a:off x="351182" y="2430384"/>
          <a:ext cx="5519779" cy="3451739"/>
        </p:xfrm>
        <a:graphic>
          <a:graphicData uri="http://schemas.openxmlformats.org/drawingml/2006/table">
            <a:tbl>
              <a:tblPr firstRow="1" bandRow="1">
                <a:tableStyleId>{5C22544A-7EE6-4342-B048-85BDC9FD1C3A}</a:tableStyleId>
              </a:tblPr>
              <a:tblGrid>
                <a:gridCol w="1426343">
                  <a:extLst>
                    <a:ext uri="{9D8B030D-6E8A-4147-A177-3AD203B41FA5}">
                      <a16:colId xmlns:a16="http://schemas.microsoft.com/office/drawing/2014/main" val="3428768217"/>
                    </a:ext>
                  </a:extLst>
                </a:gridCol>
                <a:gridCol w="1375873">
                  <a:extLst>
                    <a:ext uri="{9D8B030D-6E8A-4147-A177-3AD203B41FA5}">
                      <a16:colId xmlns:a16="http://schemas.microsoft.com/office/drawing/2014/main" val="1056721808"/>
                    </a:ext>
                  </a:extLst>
                </a:gridCol>
                <a:gridCol w="1401510">
                  <a:extLst>
                    <a:ext uri="{9D8B030D-6E8A-4147-A177-3AD203B41FA5}">
                      <a16:colId xmlns:a16="http://schemas.microsoft.com/office/drawing/2014/main" val="104793360"/>
                    </a:ext>
                  </a:extLst>
                </a:gridCol>
                <a:gridCol w="1316053">
                  <a:extLst>
                    <a:ext uri="{9D8B030D-6E8A-4147-A177-3AD203B41FA5}">
                      <a16:colId xmlns:a16="http://schemas.microsoft.com/office/drawing/2014/main" val="4244546630"/>
                    </a:ext>
                  </a:extLst>
                </a:gridCol>
              </a:tblGrid>
              <a:tr h="51973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l"/>
                      <a:r>
                        <a:rPr lang="fi-FI" sz="1400">
                          <a:solidFill>
                            <a:schemeClr val="tx1"/>
                          </a:solidFill>
                        </a:rPr>
                        <a:t>Sitovat erät</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a:solidFill>
                            <a:schemeClr val="tx1"/>
                          </a:solidFill>
                        </a:rPr>
                        <a:t>TA 2025, euroa</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a:solidFill>
                            <a:schemeClr val="tx1"/>
                          </a:solidFill>
                        </a:rPr>
                        <a:t>Alustava TOT.</a:t>
                      </a:r>
                    </a:p>
                    <a:p>
                      <a:pPr algn="ctr"/>
                      <a:r>
                        <a:rPr lang="fi-FI" sz="1400">
                          <a:solidFill>
                            <a:schemeClr val="tx1"/>
                          </a:solidFill>
                        </a:rPr>
                        <a:t> 1–12 /2025</a:t>
                      </a:r>
                    </a:p>
                  </a:txBody>
                  <a:tcPr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i-FI" sz="1400">
                          <a:solidFill>
                            <a:schemeClr val="tx1"/>
                          </a:solidFill>
                        </a:rPr>
                        <a:t>Ennuste 2025</a:t>
                      </a:r>
                    </a:p>
                  </a:txBody>
                  <a:tcPr anchor="ctr"/>
                </a:tc>
                <a:extLst>
                  <a:ext uri="{0D108BD9-81ED-4DB2-BD59-A6C34878D82A}">
                    <a16:rowId xmlns:a16="http://schemas.microsoft.com/office/drawing/2014/main" val="3436704912"/>
                  </a:ext>
                </a:extLst>
              </a:tr>
              <a:tr h="805258">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Jätehuollon investointimenot (netto)</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20 640 000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fi-FI" sz="1400" b="0" u="none" strike="noStrike" kern="1200" cap="none" spc="0" normalizeH="0" baseline="0" noProof="0">
                          <a:ln>
                            <a:noFill/>
                          </a:ln>
                          <a:solidFill>
                            <a:srgbClr val="FF0000"/>
                          </a:solidFill>
                          <a:effectLst/>
                          <a:uLnTx/>
                          <a:uFillTx/>
                        </a:rPr>
                        <a:t> </a:t>
                      </a:r>
                      <a:r>
                        <a:rPr lang="fi-FI" sz="1400" b="0" u="none" strike="noStrike" kern="1200" cap="none" spc="0" normalizeH="0" baseline="0" noProof="0">
                          <a:ln>
                            <a:noFill/>
                          </a:ln>
                          <a:solidFill>
                            <a:schemeClr val="tx1"/>
                          </a:solidFill>
                          <a:effectLst/>
                          <a:uLnTx/>
                          <a:uFillTx/>
                        </a:rPr>
                        <a:t>17 341 000</a:t>
                      </a:r>
                      <a:endParaRPr kumimoji="0" lang="fi-FI" sz="14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spc="0" normalizeH="0" baseline="0" noProof="0">
                          <a:ln>
                            <a:noFill/>
                          </a:ln>
                          <a:solidFill>
                            <a:schemeClr val="tx1"/>
                          </a:solidFill>
                          <a:effectLst/>
                          <a:uLnTx/>
                          <a:uFillTx/>
                        </a:rPr>
                        <a:t>19 082 000</a:t>
                      </a:r>
                      <a:endParaRPr kumimoji="0" lang="fi-FI" sz="14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3134469143"/>
                  </a:ext>
                </a:extLst>
              </a:tr>
              <a:tr h="5751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Jätehuollon toimintamenot</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94 557 000</a:t>
                      </a:r>
                    </a:p>
                    <a:p>
                      <a:pPr algn="ctr"/>
                      <a:endParaRPr lang="fi-FI" sz="1400">
                        <a:solidFill>
                          <a:srgbClr val="FF0000"/>
                        </a:solidFill>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lang="fi-FI" sz="1400" b="0" kern="1200">
                          <a:solidFill>
                            <a:schemeClr val="tx1"/>
                          </a:solidFill>
                        </a:rPr>
                        <a:t>91 594 000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ClrTx/>
                        <a:buSzTx/>
                        <a:buFontTx/>
                        <a:buNone/>
                      </a:pPr>
                      <a:r>
                        <a:rPr kumimoji="0" lang="fi-FI" sz="1400" b="0" u="none" strike="noStrike" kern="1200" cap="none" spc="0" normalizeH="0" baseline="0" noProof="0">
                          <a:ln>
                            <a:noFill/>
                          </a:ln>
                          <a:solidFill>
                            <a:schemeClr val="tx1"/>
                          </a:solidFill>
                          <a:effectLst/>
                          <a:uLnTx/>
                          <a:uFillTx/>
                        </a:rPr>
                        <a:t>91 594 000</a:t>
                      </a:r>
                    </a:p>
                    <a:p>
                      <a:pPr marL="0" marR="0" lvl="0" indent="0" algn="ctr" rtl="0" eaLnBrk="1" fontAlgn="auto" latinLnBrk="0" hangingPunct="1">
                        <a:lnSpc>
                          <a:spcPct val="100000"/>
                        </a:lnSpc>
                        <a:spcBef>
                          <a:spcPts val="0"/>
                        </a:spcBef>
                        <a:spcAft>
                          <a:spcPts val="0"/>
                        </a:spcAft>
                        <a:buClrTx/>
                        <a:buSzTx/>
                        <a:buFontTx/>
                        <a:buNone/>
                      </a:pPr>
                      <a:endParaRPr kumimoji="0" lang="fi-FI" sz="1400" b="0" i="0" u="none" strike="noStrike" kern="1200" cap="none" spc="0" normalizeH="0" baseline="0" noProof="0">
                        <a:ln>
                          <a:noFill/>
                        </a:ln>
                        <a:solidFill>
                          <a:srgbClr val="FF0000"/>
                        </a:solidFill>
                        <a:effectLst/>
                        <a:uLnTx/>
                        <a:uFillTx/>
                        <a:latin typeface="Calibri" panose="020F0502020204030204"/>
                        <a:ea typeface="+mn-ea"/>
                        <a:cs typeface="+mn-cs"/>
                      </a:endParaRPr>
                    </a:p>
                  </a:txBody>
                  <a:tcPr/>
                </a:tc>
                <a:extLst>
                  <a:ext uri="{0D108BD9-81ED-4DB2-BD59-A6C34878D82A}">
                    <a16:rowId xmlns:a16="http://schemas.microsoft.com/office/drawing/2014/main" val="4013048372"/>
                  </a:ext>
                </a:extLst>
              </a:tr>
              <a:tr h="97637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Vesihuollon Investointimenot (netto)</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190 000 000 </a:t>
                      </a:r>
                      <a:r>
                        <a:rPr lang="fi-FI" sz="1200">
                          <a:solidFill>
                            <a:schemeClr val="tx1"/>
                          </a:solidFill>
                        </a:rPr>
                        <a:t>(lisätalousarvio)</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a:solidFill>
                            <a:schemeClr val="tx1"/>
                          </a:solidFill>
                        </a:rPr>
                        <a:t>183 475 000</a:t>
                      </a:r>
                    </a:p>
                    <a:p>
                      <a:pPr algn="ctr"/>
                      <a:r>
                        <a:rPr lang="fi-FI" sz="1200">
                          <a:solidFill>
                            <a:schemeClr val="tx1"/>
                          </a:solidFill>
                        </a:rPr>
                        <a:t>(alkup. talousarvio)</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a:lnSpc>
                          <a:spcPct val="100000"/>
                        </a:lnSpc>
                        <a:spcBef>
                          <a:spcPts val="0"/>
                        </a:spcBef>
                        <a:spcAft>
                          <a:spcPts val="0"/>
                        </a:spcAft>
                        <a:buNone/>
                      </a:pPr>
                      <a:r>
                        <a:rPr lang="fi-FI" sz="1400" b="0" u="none" strike="noStrike" kern="1200" cap="none" spc="0" normalizeH="0" baseline="0" noProof="0">
                          <a:ln>
                            <a:noFill/>
                          </a:ln>
                          <a:solidFill>
                            <a:srgbClr val="FF0000"/>
                          </a:solidFill>
                          <a:effectLst/>
                          <a:uLnTx/>
                          <a:uFillTx/>
                        </a:rPr>
                        <a:t> </a:t>
                      </a:r>
                      <a:r>
                        <a:rPr lang="fi-FI" sz="1400" b="0" u="none" strike="noStrike" kern="1200" cap="none" spc="0" normalizeH="0" baseline="0" noProof="0">
                          <a:ln>
                            <a:noFill/>
                          </a:ln>
                          <a:solidFill>
                            <a:schemeClr val="tx1"/>
                          </a:solidFill>
                          <a:effectLst/>
                          <a:uLnTx/>
                          <a:uFillTx/>
                        </a:rPr>
                        <a:t>190 000 000</a:t>
                      </a:r>
                      <a:endParaRPr kumimoji="0" lang="fi-FI" b="1">
                        <a:solidFill>
                          <a:schemeClr val="tx1"/>
                        </a:solidFill>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u="none" strike="noStrike" kern="1200" cap="none" spc="0" normalizeH="0" baseline="0" noProof="0">
                          <a:ln>
                            <a:noFill/>
                          </a:ln>
                          <a:solidFill>
                            <a:schemeClr val="tx1"/>
                          </a:solidFill>
                          <a:effectLst/>
                          <a:uLnTx/>
                          <a:uFillTx/>
                        </a:rPr>
                        <a:t>190 000 000</a:t>
                      </a:r>
                      <a:endParaRPr kumimoji="0" lang="fi-FI" sz="1400" b="0" i="0" u="none" strike="noStrike" kern="1200" cap="none" spc="0" normalizeH="0" baseline="0" noProof="0">
                        <a:ln>
                          <a:noFill/>
                        </a:ln>
                        <a:solidFill>
                          <a:schemeClr val="tx1"/>
                        </a:solidFill>
                        <a:effectLst/>
                        <a:uLnTx/>
                        <a:uFillTx/>
                        <a:latin typeface="Calibri" panose="020F0502020204030204"/>
                        <a:ea typeface="+mn-ea"/>
                        <a:cs typeface="+mn-cs"/>
                      </a:endParaRPr>
                    </a:p>
                  </a:txBody>
                  <a:tcPr/>
                </a:tc>
                <a:extLst>
                  <a:ext uri="{0D108BD9-81ED-4DB2-BD59-A6C34878D82A}">
                    <a16:rowId xmlns:a16="http://schemas.microsoft.com/office/drawing/2014/main" val="2396922055"/>
                  </a:ext>
                </a:extLst>
              </a:tr>
              <a:tr h="57518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400">
                          <a:solidFill>
                            <a:schemeClr val="tx1"/>
                          </a:solidFill>
                        </a:rPr>
                        <a:t>Vesihuollon toimintamenot</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fi-FI" sz="1400">
                          <a:solidFill>
                            <a:schemeClr val="tx1"/>
                          </a:solidFill>
                        </a:rPr>
                        <a:t>115 720 000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a:lnSpc>
                          <a:spcPct val="100000"/>
                        </a:lnSpc>
                        <a:spcBef>
                          <a:spcPts val="0"/>
                        </a:spcBef>
                        <a:spcAft>
                          <a:spcPts val="0"/>
                        </a:spcAft>
                        <a:buClrTx/>
                        <a:buSzTx/>
                        <a:buFontTx/>
                        <a:buNone/>
                      </a:pPr>
                      <a:r>
                        <a:rPr lang="fi-FI" sz="1400" b="0" u="none" strike="noStrike" kern="1200" cap="none" spc="0" normalizeH="0" baseline="0" noProof="0">
                          <a:ln>
                            <a:noFill/>
                          </a:ln>
                          <a:solidFill>
                            <a:schemeClr val="tx1"/>
                          </a:solidFill>
                          <a:effectLst/>
                          <a:uLnTx/>
                          <a:uFillTx/>
                        </a:rPr>
                        <a:t>115 297 000</a:t>
                      </a: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kern="1200" noProof="0">
                          <a:solidFill>
                            <a:schemeClr val="tx1"/>
                          </a:solidFill>
                          <a:latin typeface="Calibri" panose="020F0502020204030204"/>
                          <a:ea typeface="+mn-ea"/>
                          <a:cs typeface="+mn-cs"/>
                        </a:rPr>
                        <a:t>115 297 000</a:t>
                      </a:r>
                    </a:p>
                  </a:txBody>
                  <a:tcPr/>
                </a:tc>
                <a:extLst>
                  <a:ext uri="{0D108BD9-81ED-4DB2-BD59-A6C34878D82A}">
                    <a16:rowId xmlns:a16="http://schemas.microsoft.com/office/drawing/2014/main" val="3331351663"/>
                  </a:ext>
                </a:extLst>
              </a:tr>
            </a:tbl>
          </a:graphicData>
        </a:graphic>
      </p:graphicFrame>
      <p:sp>
        <p:nvSpPr>
          <p:cNvPr id="4" name="TextBox 3">
            <a:extLst>
              <a:ext uri="{FF2B5EF4-FFF2-40B4-BE49-F238E27FC236}">
                <a16:creationId xmlns:a16="http://schemas.microsoft.com/office/drawing/2014/main" id="{48E3DBCB-293D-5281-1093-E29DBED6F77A}"/>
              </a:ext>
            </a:extLst>
          </p:cNvPr>
          <p:cNvSpPr txBox="1"/>
          <p:nvPr/>
        </p:nvSpPr>
        <p:spPr>
          <a:xfrm>
            <a:off x="9000928" y="5964082"/>
            <a:ext cx="2828133" cy="507831"/>
          </a:xfrm>
          <a:prstGeom prst="rect">
            <a:avLst/>
          </a:prstGeom>
          <a:noFill/>
        </p:spPr>
        <p:txBody>
          <a:bodyPr wrap="square" lIns="91440" tIns="45720" rIns="91440" bIns="45720" rtlCol="0" anchor="t">
            <a:spAutoFit/>
          </a:bodyPr>
          <a:lstStyle/>
          <a:p>
            <a:r>
              <a:rPr lang="fi-FI" sz="900"/>
              <a:t>*Toimintamenot/asukas esitetty vuoden 2021 rahassa ilman kertaluontoisia eriä; Lopullinen TTS 26-28 10.10.2025, Hallitus</a:t>
            </a:r>
            <a:endParaRPr lang="fi-FI" sz="900">
              <a:ea typeface="Source Sans Pro"/>
            </a:endParaRPr>
          </a:p>
        </p:txBody>
      </p:sp>
      <p:sp>
        <p:nvSpPr>
          <p:cNvPr id="7" name="TextBox 6">
            <a:extLst>
              <a:ext uri="{FF2B5EF4-FFF2-40B4-BE49-F238E27FC236}">
                <a16:creationId xmlns:a16="http://schemas.microsoft.com/office/drawing/2014/main" id="{13530FAE-CCF9-F990-47CA-0F856B0BEB65}"/>
              </a:ext>
            </a:extLst>
          </p:cNvPr>
          <p:cNvSpPr txBox="1"/>
          <p:nvPr/>
        </p:nvSpPr>
        <p:spPr>
          <a:xfrm>
            <a:off x="351182" y="1099631"/>
            <a:ext cx="11408568" cy="1015663"/>
          </a:xfrm>
          <a:prstGeom prst="rect">
            <a:avLst/>
          </a:prstGeom>
          <a:noFill/>
        </p:spPr>
        <p:txBody>
          <a:bodyPr wrap="square" lIns="91440" tIns="45720" rIns="91440" bIns="45720" rtlCol="0" anchor="t">
            <a:spAutoFit/>
          </a:bodyPr>
          <a:lstStyle/>
          <a:p>
            <a:r>
              <a:rPr lang="fi-FI" sz="2000"/>
              <a:t>Vesihuollossa 2025 toimintakulut alustavasti lähellä talousarviota. Jätehuollossa 2025 toimintakulujen ennustetaan jäävän alle talousarvion. Vesihuollossa investointien toteuma 2025 alustavasti lisätalousarvion (190M€) mukainen. Jätehuollossa 2025 investointitaso alittanee talousarvion.</a:t>
            </a:r>
            <a:endParaRPr lang="fi-FI" sz="2000">
              <a:ea typeface="Source Sans Pro"/>
            </a:endParaRPr>
          </a:p>
        </p:txBody>
      </p:sp>
      <p:pic>
        <p:nvPicPr>
          <p:cNvPr id="5" name="Picture 4">
            <a:extLst>
              <a:ext uri="{FF2B5EF4-FFF2-40B4-BE49-F238E27FC236}">
                <a16:creationId xmlns:a16="http://schemas.microsoft.com/office/drawing/2014/main" id="{C00FD473-A87C-168A-7CCD-A8D566C4FEF3}"/>
              </a:ext>
            </a:extLst>
          </p:cNvPr>
          <p:cNvPicPr>
            <a:picLocks noChangeAspect="1"/>
          </p:cNvPicPr>
          <p:nvPr/>
        </p:nvPicPr>
        <p:blipFill>
          <a:blip r:embed="rId2"/>
          <a:stretch>
            <a:fillRect/>
          </a:stretch>
        </p:blipFill>
        <p:spPr>
          <a:xfrm>
            <a:off x="6152268" y="2572032"/>
            <a:ext cx="5519779" cy="3186337"/>
          </a:xfrm>
          <a:prstGeom prst="rect">
            <a:avLst/>
          </a:prstGeom>
        </p:spPr>
      </p:pic>
    </p:spTree>
    <p:extLst>
      <p:ext uri="{BB962C8B-B14F-4D97-AF65-F5344CB8AC3E}">
        <p14:creationId xmlns:p14="http://schemas.microsoft.com/office/powerpoint/2010/main" val="363261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6">
            <a:extLst>
              <a:ext uri="{FF2B5EF4-FFF2-40B4-BE49-F238E27FC236}">
                <a16:creationId xmlns:a16="http://schemas.microsoft.com/office/drawing/2014/main" id="{E709F349-6153-DCE0-7F3F-B48786801E8D}"/>
              </a:ext>
            </a:extLst>
          </p:cNvPr>
          <p:cNvSpPr>
            <a:spLocks noGrp="1"/>
          </p:cNvSpPr>
          <p:nvPr>
            <p:ph sz="half" idx="2"/>
          </p:nvPr>
        </p:nvSpPr>
        <p:spPr>
          <a:xfrm>
            <a:off x="351184" y="1716410"/>
            <a:ext cx="11489632" cy="5222312"/>
          </a:xfrm>
        </p:spPr>
        <p:txBody>
          <a:bodyPr/>
          <a:lstStyle/>
          <a:p>
            <a:pPr marL="171450" indent="-171450">
              <a:buFont typeface="Arial" panose="020B0604020202020204" pitchFamily="34" charset="0"/>
              <a:buChar char="•"/>
            </a:pPr>
            <a:r>
              <a:rPr lang="fi-FI" sz="1300">
                <a:solidFill>
                  <a:schemeClr val="tx1"/>
                </a:solidFill>
                <a:latin typeface="Source Sans Pro"/>
                <a:ea typeface="Source Sans Pro"/>
              </a:rPr>
              <a:t>Keskeisten omistajaohjaustavoitteiden toteutuminen:</a:t>
            </a:r>
          </a:p>
          <a:p>
            <a:pPr marL="628650" lvl="1" indent="-171450">
              <a:buFont typeface="Arial" panose="020B0604020202020204" pitchFamily="34" charset="0"/>
              <a:buChar char="•"/>
            </a:pPr>
            <a:r>
              <a:rPr lang="fi-FI" sz="1300">
                <a:solidFill>
                  <a:schemeClr val="tx1"/>
                </a:solidFill>
                <a:latin typeface="Source Sans Pro"/>
                <a:ea typeface="Source Sans Pro"/>
              </a:rPr>
              <a:t>HSY:n strategisena päämääränä on kestävä talous, eli nettovelanoton nollaaminen strategiakauden aikana sekä tehokas ja taloudellinen toiminta. Alustavien 2025 lukujen mukaan tavoite on saavutettavissa.</a:t>
            </a:r>
          </a:p>
          <a:p>
            <a:pPr marL="628650" lvl="1" indent="-171450">
              <a:buFont typeface="Arial" panose="020B0604020202020204" pitchFamily="34" charset="0"/>
              <a:buChar char="•"/>
            </a:pPr>
            <a:r>
              <a:rPr lang="fi-FI" sz="1300">
                <a:solidFill>
                  <a:schemeClr val="tx1"/>
                </a:solidFill>
                <a:latin typeface="Source Sans Pro"/>
                <a:ea typeface="Source Sans Pro"/>
              </a:rPr>
              <a:t>Toimintamenot/asukas –mittarin ennustetaan kehittyneen strategisen tavoitteen mukaisesti vuonna 2025.</a:t>
            </a:r>
          </a:p>
          <a:p>
            <a:pPr marL="628650" lvl="1" indent="-171450">
              <a:buFont typeface="Arial" panose="020B0604020202020204" pitchFamily="34" charset="0"/>
              <a:buChar char="•"/>
            </a:pPr>
            <a:r>
              <a:rPr lang="fi-FI" sz="1300">
                <a:solidFill>
                  <a:schemeClr val="tx1"/>
                </a:solidFill>
                <a:latin typeface="Source Sans Pro"/>
                <a:ea typeface="Source Sans Pro"/>
              </a:rPr>
              <a:t>Ennuste kierrätysasteeksi vuodelle 2025 on 45%,</a:t>
            </a:r>
            <a:r>
              <a:rPr lang="fi-FI" sz="1300">
                <a:solidFill>
                  <a:srgbClr val="FF0000"/>
                </a:solidFill>
                <a:latin typeface="Source Sans Pro"/>
                <a:ea typeface="Source Sans Pro"/>
              </a:rPr>
              <a:t> </a:t>
            </a:r>
            <a:r>
              <a:rPr lang="fi-FI" sz="1300">
                <a:solidFill>
                  <a:schemeClr val="tx1"/>
                </a:solidFill>
                <a:latin typeface="Source Sans Pro"/>
                <a:ea typeface="Source Sans Pro"/>
              </a:rPr>
              <a:t>joten omistajaohjaustavoitteeseen 55% ei ennusteta päästävän. Vuoden 2024 kierrätysaste oli 45%. Kierrätysaste-mittari päivittyy yli vuoden viiveellä ulkoisten lähtötietojen aikataulusta johtuen.</a:t>
            </a:r>
          </a:p>
          <a:p>
            <a:pPr marL="628650" lvl="1" indent="-171450">
              <a:buFont typeface="Arial" panose="020B0604020202020204" pitchFamily="34" charset="0"/>
              <a:buChar char="•"/>
            </a:pPr>
            <a:r>
              <a:rPr lang="fi-FI" sz="1300">
                <a:solidFill>
                  <a:schemeClr val="tx1"/>
                </a:solidFill>
                <a:latin typeface="Source Sans Pro"/>
                <a:ea typeface="Source Sans Pro"/>
              </a:rPr>
              <a:t>HSY:n omassa toiminnassa ja ulkoisissa palveluissa syntyvien kasvihuonekaasupäästöjen väheneminen on jatkunut odotettujen vaikutusten mukaisesti. HSY:n hiilineutraalius-ohjelman v. 2025 tavoitteet pystyttiin saavuttamaan, ja tehdyillä toimenpiteillä on nähtävissä tavoiteltu vaikutus kertyneisiin päästömääriin.</a:t>
            </a:r>
          </a:p>
          <a:p>
            <a:pPr marL="628650" lvl="1" indent="-171450">
              <a:buFont typeface="Arial" panose="020B0604020202020204" pitchFamily="34" charset="0"/>
              <a:buChar char="•"/>
            </a:pPr>
            <a:r>
              <a:rPr lang="fi-FI" sz="1300">
                <a:solidFill>
                  <a:schemeClr val="tx1"/>
                </a:solidFill>
                <a:latin typeface="Source Sans Pro"/>
                <a:ea typeface="Source Sans Pro"/>
              </a:rPr>
              <a:t>HSY:n asiakastyytyväisyys pysyi korkealla tasolla ja toteumaksi vuonna 2025 tuli 4,3/5. </a:t>
            </a:r>
          </a:p>
          <a:p>
            <a:pPr lvl="1"/>
            <a:endParaRPr lang="fi-FI" sz="1300">
              <a:solidFill>
                <a:srgbClr val="FF0000"/>
              </a:solidFill>
              <a:latin typeface="Source Sans Pro"/>
              <a:ea typeface="Source Sans Pro"/>
            </a:endParaRPr>
          </a:p>
          <a:p>
            <a:pPr marL="171450" indent="-171450">
              <a:buFont typeface="Arial" panose="020B0604020202020204" pitchFamily="34" charset="0"/>
              <a:buChar char="•"/>
            </a:pPr>
            <a:r>
              <a:rPr lang="fi-FI" sz="1300">
                <a:solidFill>
                  <a:schemeClr val="tx1"/>
                </a:solidFill>
                <a:latin typeface="Source Sans Pro"/>
                <a:ea typeface="Source Sans Pro"/>
              </a:rPr>
              <a:t>HSY:n alustava taloudellinen tilanne 2025</a:t>
            </a:r>
          </a:p>
          <a:p>
            <a:pPr marL="742950" lvl="1" indent="-285750">
              <a:buFont typeface="Arial" panose="020B0604020202020204" pitchFamily="34" charset="0"/>
              <a:buChar char="•"/>
              <a:tabLst>
                <a:tab pos="625475" algn="l"/>
              </a:tabLst>
            </a:pPr>
            <a:r>
              <a:rPr lang="fi-FI" sz="1300">
                <a:solidFill>
                  <a:schemeClr val="tx1"/>
                </a:solidFill>
                <a:latin typeface="Source Sans Pro"/>
                <a:ea typeface="Source Sans Pro"/>
              </a:rPr>
              <a:t>2025 toimintatuotot kasvoivat ja toimintakatteen odotetaan olevan alustavasti 11,4 miljoonaa euroa talousarviota vahvempi.</a:t>
            </a:r>
          </a:p>
          <a:p>
            <a:pPr marL="742950" lvl="1" indent="-285750">
              <a:buFont typeface="Arial" panose="020B0604020202020204" pitchFamily="34" charset="0"/>
              <a:buChar char="•"/>
            </a:pPr>
            <a:r>
              <a:rPr lang="fi-FI" sz="1300">
                <a:solidFill>
                  <a:schemeClr val="tx1"/>
                </a:solidFill>
                <a:latin typeface="Source Sans Pro"/>
                <a:ea typeface="Source Sans Pro"/>
              </a:rPr>
              <a:t>Vuonna 2025 toimintamenojen odotetaan HSY-tasolla jäävän n. 3,6 milj. euroa alle talousarvion.</a:t>
            </a:r>
          </a:p>
          <a:p>
            <a:pPr marL="742950" lvl="1" indent="-285750">
              <a:buFont typeface="Arial" panose="020B0604020202020204" pitchFamily="34" charset="0"/>
              <a:buChar char="•"/>
            </a:pPr>
            <a:r>
              <a:rPr kumimoji="0" lang="fi-FI" sz="1300" b="0" i="0" u="none" strike="noStrike" kern="1200" cap="none" spc="0" normalizeH="0" baseline="0" noProof="0">
                <a:ln>
                  <a:noFill/>
                </a:ln>
                <a:solidFill>
                  <a:schemeClr val="tx1"/>
                </a:solidFill>
                <a:effectLst/>
                <a:uLnTx/>
                <a:uFillTx/>
                <a:latin typeface="Source Sans Pro"/>
                <a:ea typeface="Source Sans Pro"/>
                <a:cs typeface="+mn-cs"/>
              </a:rPr>
              <a:t>Vesihuollossa investointien toteuma 2025 alustavasti lisätalousarvion (190M€) mukainen. Jätehuollossa 2025 investointitaso alittanee maltillisesti talousarvion.</a:t>
            </a:r>
          </a:p>
          <a:p>
            <a:pPr marL="742950" lvl="1" indent="-285750">
              <a:buFont typeface="Arial" panose="020B0604020202020204" pitchFamily="34" charset="0"/>
              <a:buChar char="•"/>
            </a:pPr>
            <a:r>
              <a:rPr lang="fi-FI" sz="1300">
                <a:solidFill>
                  <a:schemeClr val="tx1"/>
                </a:solidFill>
                <a:latin typeface="+mn-lt"/>
                <a:ea typeface="Source Sans Pro"/>
                <a:cs typeface="Arial"/>
              </a:rPr>
              <a:t>V</a:t>
            </a:r>
            <a:r>
              <a:rPr lang="fi-FI" sz="1300">
                <a:solidFill>
                  <a:schemeClr val="tx1"/>
                </a:solidFill>
                <a:latin typeface="Source Sans Pro"/>
                <a:ea typeface="Source Sans Pro"/>
              </a:rPr>
              <a:t>elkaantuminen kehittyi 2025 aikana talousarviota suotuisammin. Omavaraisuusaste vahvistui ja ennuste vuodelle 2025 on 27,3 % (TP 2024 26,8%)</a:t>
            </a:r>
            <a:endParaRPr lang="fi-FI">
              <a:solidFill>
                <a:schemeClr val="tx1"/>
              </a:solidFill>
              <a:latin typeface="Source Sans Pro"/>
              <a:ea typeface="Source Sans Pro"/>
            </a:endParaRPr>
          </a:p>
          <a:p>
            <a:pPr marL="742950" lvl="1" indent="-285750">
              <a:buFont typeface="Arial" panose="020B0604020202020204" pitchFamily="34" charset="0"/>
              <a:buChar char="•"/>
            </a:pPr>
            <a:r>
              <a:rPr lang="fi-FI" sz="1300">
                <a:solidFill>
                  <a:schemeClr val="tx1"/>
                </a:solidFill>
                <a:latin typeface="Source Sans Pro"/>
                <a:ea typeface="Source Sans Pro"/>
              </a:rPr>
              <a:t>Lopullinen TTS 2026-2028 on käsitelty HSY:n hallituksessa lokakuussa ja se hyväksyttiin yhtymäkokouksessa loppuvuodesta 2025.</a:t>
            </a:r>
          </a:p>
          <a:p>
            <a:pPr marL="742950" lvl="1" indent="-285750">
              <a:buFont typeface="Arial" panose="020B0604020202020204" pitchFamily="34" charset="0"/>
              <a:buChar char="•"/>
            </a:pPr>
            <a:r>
              <a:rPr lang="fi-FI" sz="1300">
                <a:solidFill>
                  <a:schemeClr val="tx1"/>
                </a:solidFill>
                <a:latin typeface="Source Sans Pro"/>
                <a:ea typeface="Source Sans Pro"/>
              </a:rPr>
              <a:t>Suomenojan puhdistamon purkamisen kustannusvarausten muutokset tilinpäätöksessä saattavat aiheuttaa vesihuollon sitovien määrärahojen lievän ylityksen.</a:t>
            </a:r>
          </a:p>
          <a:p>
            <a:pPr marL="742950" lvl="1" indent="-285750">
              <a:buFont typeface="Arial" panose="020B0604020202020204" pitchFamily="34" charset="0"/>
              <a:buChar char="•"/>
            </a:pPr>
            <a:r>
              <a:rPr lang="fi-FI" sz="1300" b="1">
                <a:solidFill>
                  <a:schemeClr val="tx1"/>
                </a:solidFill>
                <a:latin typeface="Source Sans Pro"/>
                <a:ea typeface="Source Sans Pro"/>
              </a:rPr>
              <a:t>HUOM! Luvut ja arviot ovat tässä vaiheessa vuotta vielä alustavia ja voivat edelleen tarkentua tilinpäätöksen valmistuessa.</a:t>
            </a:r>
          </a:p>
          <a:p>
            <a:pPr marL="742950" lvl="1" indent="-285750">
              <a:buFont typeface="Arial" panose="020B0604020202020204" pitchFamily="34" charset="0"/>
              <a:buChar char="•"/>
            </a:pPr>
            <a:endParaRPr lang="fi-FI" b="1">
              <a:solidFill>
                <a:schemeClr val="tx1"/>
              </a:solidFill>
              <a:latin typeface="Source Sans Pro"/>
              <a:ea typeface="Source Sans Pro"/>
            </a:endParaRPr>
          </a:p>
          <a:p>
            <a:pPr marL="628650" lvl="1" indent="-171450">
              <a:buFont typeface="Arial" panose="020B0604020202020204" pitchFamily="34" charset="0"/>
              <a:buChar char="•"/>
            </a:pPr>
            <a:endParaRPr lang="fi-FI" sz="1300">
              <a:solidFill>
                <a:srgbClr val="FF0000"/>
              </a:solidFill>
            </a:endParaRPr>
          </a:p>
        </p:txBody>
      </p:sp>
      <p:sp>
        <p:nvSpPr>
          <p:cNvPr id="6" name="Otsikko 5">
            <a:extLst>
              <a:ext uri="{FF2B5EF4-FFF2-40B4-BE49-F238E27FC236}">
                <a16:creationId xmlns:a16="http://schemas.microsoft.com/office/drawing/2014/main" id="{2E58F0A9-C82F-0F7C-1233-7E173B12E9DE}"/>
              </a:ext>
            </a:extLst>
          </p:cNvPr>
          <p:cNvSpPr>
            <a:spLocks noGrp="1"/>
          </p:cNvSpPr>
          <p:nvPr>
            <p:ph type="title"/>
          </p:nvPr>
        </p:nvSpPr>
        <p:spPr>
          <a:xfrm>
            <a:off x="351182" y="539859"/>
            <a:ext cx="9924932" cy="809668"/>
          </a:xfrm>
        </p:spPr>
        <p:txBody>
          <a:bodyPr/>
          <a:lstStyle/>
          <a:p>
            <a:r>
              <a:rPr lang="fi-FI" sz="2400">
                <a:latin typeface="Source Sans Pro Semibold"/>
                <a:ea typeface="Source Sans Pro Semibold"/>
              </a:rPr>
              <a:t>Olennaiset nostot HSY:n toiminnasta raportointikaudella 12/2025</a:t>
            </a:r>
            <a:endParaRPr lang="fi-FI" sz="2400">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2871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r>
              <a:rPr kumimoji="0" lang="fi-FI" sz="2800" i="0" u="none" strike="noStrike" kern="1200" cap="none" spc="0" normalizeH="0" baseline="0" noProof="0">
                <a:ln>
                  <a:noFill/>
                </a:ln>
                <a:effectLst/>
                <a:uLnTx/>
                <a:uFillTx/>
                <a:latin typeface="Source Sans Pro Semibold"/>
                <a:ea typeface="Source Sans Pro Semibold"/>
              </a:rPr>
              <a:t>OMISTAJIEN ASETTAMIEN TAVOITTEIDEN SEURANTA (alustava)</a:t>
            </a:r>
            <a:br>
              <a:rPr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br>
            <a:r>
              <a:rPr kumimoji="0" lang="fi-FI" sz="1800" i="0" u="none" strike="noStrike" kern="1200" cap="none" spc="0" normalizeH="0" baseline="0" noProof="0">
                <a:ln>
                  <a:noFill/>
                </a:ln>
                <a:solidFill>
                  <a:prstClr val="black"/>
                </a:solidFill>
                <a:effectLst/>
                <a:uLnTx/>
                <a:uFillTx/>
                <a:latin typeface="Source Sans Pro Semibold"/>
                <a:ea typeface="Source Sans Pro Semibold"/>
              </a:rPr>
              <a:t> 1</a:t>
            </a:r>
            <a:r>
              <a:rPr lang="fi-FI" sz="1800">
                <a:solidFill>
                  <a:prstClr val="black"/>
                </a:solidFill>
                <a:latin typeface="Source Sans Pro Semibold"/>
                <a:ea typeface="Source Sans Pro Semibold"/>
              </a:rPr>
              <a:t>. Tuottavuuden nousu vähintään 1,5%. </a:t>
            </a:r>
            <a:br>
              <a:rPr lang="fi-FI" sz="2800" b="0" i="0" u="none" strike="noStrike" kern="1200" cap="none" spc="0" normalizeH="0" baseline="0" noProof="0">
                <a:ln>
                  <a:noFill/>
                </a:ln>
                <a:effectLst/>
                <a:uLnTx/>
                <a:uFillTx/>
                <a:latin typeface="Source Sans Pro" panose="020B0503030403020204" pitchFamily="34" charset="0"/>
                <a:ea typeface="Source Sans Pro" panose="020B0503030403020204" pitchFamily="34" charset="0"/>
              </a:rPr>
            </a:br>
            <a:endParaRPr lang="fi-FI"/>
          </a:p>
        </p:txBody>
      </p:sp>
      <p:sp>
        <p:nvSpPr>
          <p:cNvPr id="22" name="Vuokaaviosymboli: Liitin 21">
            <a:extLst>
              <a:ext uri="{FF2B5EF4-FFF2-40B4-BE49-F238E27FC236}">
                <a16:creationId xmlns:a16="http://schemas.microsoft.com/office/drawing/2014/main" id="{305CCE02-3330-D59D-2407-2A4241FEC1F5}"/>
              </a:ext>
            </a:extLst>
          </p:cNvPr>
          <p:cNvSpPr/>
          <p:nvPr/>
        </p:nvSpPr>
        <p:spPr>
          <a:xfrm>
            <a:off x="9130073" y="291558"/>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24" name="Vuokaaviosymboli: Liitin 23">
            <a:extLst>
              <a:ext uri="{FF2B5EF4-FFF2-40B4-BE49-F238E27FC236}">
                <a16:creationId xmlns:a16="http://schemas.microsoft.com/office/drawing/2014/main" id="{034D5A33-F2B4-AAB5-D61F-CB499CEFBDD8}"/>
              </a:ext>
            </a:extLst>
          </p:cNvPr>
          <p:cNvSpPr/>
          <p:nvPr/>
        </p:nvSpPr>
        <p:spPr>
          <a:xfrm>
            <a:off x="9130073" y="1366748"/>
            <a:ext cx="1219200" cy="361951"/>
          </a:xfrm>
          <a:prstGeom prst="flowChartConnector">
            <a:avLst/>
          </a:prstGeom>
          <a:solidFill>
            <a:srgbClr val="C00000"/>
          </a:solidFill>
          <a:ln w="12700" cap="flat" cmpd="sng" algn="ctr">
            <a:solidFill>
              <a:srgbClr val="ED7D31">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white"/>
                </a:solidFill>
                <a:effectLst/>
                <a:uLnTx/>
                <a:uFillTx/>
                <a:latin typeface="Source Sans Pro"/>
                <a:ea typeface="Source Sans Pro" panose="020B0503030403020204" pitchFamily="34" charset="0"/>
                <a:cs typeface="+mn-cs"/>
              </a:rPr>
              <a:t>Ei toteudu lainkaan</a:t>
            </a:r>
          </a:p>
        </p:txBody>
      </p:sp>
      <p:sp>
        <p:nvSpPr>
          <p:cNvPr id="7" name="Vuokaaviosymboli: Liitin 6">
            <a:extLst>
              <a:ext uri="{FF2B5EF4-FFF2-40B4-BE49-F238E27FC236}">
                <a16:creationId xmlns:a16="http://schemas.microsoft.com/office/drawing/2014/main" id="{2DCB95C0-EDEA-9D76-00F6-3C1EB18F64B7}"/>
              </a:ext>
            </a:extLst>
          </p:cNvPr>
          <p:cNvSpPr/>
          <p:nvPr/>
        </p:nvSpPr>
        <p:spPr>
          <a:xfrm>
            <a:off x="3377785" y="2742503"/>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mn-ea"/>
                <a:cs typeface="+mn-cs"/>
              </a:rPr>
              <a:t>Toteutuu</a:t>
            </a:r>
          </a:p>
        </p:txBody>
      </p:sp>
      <p:sp>
        <p:nvSpPr>
          <p:cNvPr id="2" name="Vuokaaviosymboli: Liitin 1">
            <a:extLst>
              <a:ext uri="{FF2B5EF4-FFF2-40B4-BE49-F238E27FC236}">
                <a16:creationId xmlns:a16="http://schemas.microsoft.com/office/drawing/2014/main" id="{104723B5-2C10-A477-4E7F-8C406FD9D9B6}"/>
              </a:ext>
            </a:extLst>
          </p:cNvPr>
          <p:cNvSpPr/>
          <p:nvPr/>
        </p:nvSpPr>
        <p:spPr>
          <a:xfrm>
            <a:off x="3377785" y="4442349"/>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mn-ea"/>
                <a:cs typeface="+mn-cs"/>
              </a:rPr>
              <a:t>Toteutuu</a:t>
            </a:r>
          </a:p>
        </p:txBody>
      </p:sp>
      <p:graphicFrame>
        <p:nvGraphicFramePr>
          <p:cNvPr id="3" name="Taulukko 4">
            <a:extLst>
              <a:ext uri="{FF2B5EF4-FFF2-40B4-BE49-F238E27FC236}">
                <a16:creationId xmlns:a16="http://schemas.microsoft.com/office/drawing/2014/main" id="{13A2B525-B8EC-DFFF-6BD1-BBCAC883BDB3}"/>
              </a:ext>
            </a:extLst>
          </p:cNvPr>
          <p:cNvGraphicFramePr>
            <a:graphicFrameLocks/>
          </p:cNvGraphicFramePr>
          <p:nvPr>
            <p:extLst>
              <p:ext uri="{D42A27DB-BD31-4B8C-83A1-F6EECF244321}">
                <p14:modId xmlns:p14="http://schemas.microsoft.com/office/powerpoint/2010/main" val="1012196836"/>
              </p:ext>
            </p:extLst>
          </p:nvPr>
        </p:nvGraphicFramePr>
        <p:xfrm>
          <a:off x="413569" y="1801199"/>
          <a:ext cx="11364862" cy="4787354"/>
        </p:xfrm>
        <a:graphic>
          <a:graphicData uri="http://schemas.openxmlformats.org/drawingml/2006/table">
            <a:tbl>
              <a:tblPr firstRow="1" bandRow="1"/>
              <a:tblGrid>
                <a:gridCol w="2469487">
                  <a:extLst>
                    <a:ext uri="{9D8B030D-6E8A-4147-A177-3AD203B41FA5}">
                      <a16:colId xmlns:a16="http://schemas.microsoft.com/office/drawing/2014/main" val="3945473446"/>
                    </a:ext>
                  </a:extLst>
                </a:gridCol>
                <a:gridCol w="2220827">
                  <a:extLst>
                    <a:ext uri="{9D8B030D-6E8A-4147-A177-3AD203B41FA5}">
                      <a16:colId xmlns:a16="http://schemas.microsoft.com/office/drawing/2014/main" val="2974552675"/>
                    </a:ext>
                  </a:extLst>
                </a:gridCol>
                <a:gridCol w="6674548">
                  <a:extLst>
                    <a:ext uri="{9D8B030D-6E8A-4147-A177-3AD203B41FA5}">
                      <a16:colId xmlns:a16="http://schemas.microsoft.com/office/drawing/2014/main" val="1800983964"/>
                    </a:ext>
                  </a:extLst>
                </a:gridCol>
              </a:tblGrid>
              <a:tr h="46030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solidFill>
                            <a:schemeClr val="tx1"/>
                          </a:solidFill>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solidFill>
                            <a:schemeClr val="tx1"/>
                          </a:solidFill>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solidFill>
                            <a:schemeClr val="tx1"/>
                          </a:solidFill>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255161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tx1"/>
                          </a:solidFill>
                          <a:effectLst/>
                          <a:latin typeface="+mn-lt"/>
                          <a:ea typeface="Source Sans Pro"/>
                          <a:cs typeface="+mn-cs"/>
                        </a:rPr>
                        <a:t>1. </a:t>
                      </a:r>
                      <a:r>
                        <a:rPr lang="fi-FI" sz="1200" b="0" i="0" u="none" strike="noStrike" kern="1200" noProof="0">
                          <a:solidFill>
                            <a:schemeClr val="tx1"/>
                          </a:solidFill>
                          <a:effectLst/>
                        </a:rPr>
                        <a:t>Tuottavuusohjelman toimeenpano sekä taloudellisten vaikutusten yksilöinti, toiminnan selkeä suuntaaminen perustehtävään ja investointiohjelman optimointi ja investointien kohdistaminen siten, että korjausvelan kasvua voidaan taittaa. Lisäksi muut tarvittavat toimenpiteet, kuten taksojen korotukset, talouden tasapainottamiseksi ja velkaantumisen hillitsemiseksi.</a:t>
                      </a:r>
                      <a:endParaRPr lang="fi-FI" sz="1200" kern="1200">
                        <a:solidFill>
                          <a:schemeClr val="tx1"/>
                        </a:solidFill>
                        <a:effectLst/>
                        <a:latin typeface="+mn-lt"/>
                        <a:ea typeface="Source Sans Pro"/>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HSY:n strategisena päämääränä on kestävä talous, eli nettovelanoton nollaaminen strategiakauden aikana sekä tehokas ja taloudellinen toiminta. </a:t>
                      </a:r>
                      <a:r>
                        <a:rPr lang="fi-FI" sz="1200" b="0" i="0" u="none" strike="noStrike" kern="1200" cap="none" spc="0" normalizeH="0" baseline="0" noProof="0">
                          <a:ln>
                            <a:noFill/>
                          </a:ln>
                          <a:solidFill>
                            <a:schemeClr val="tx1"/>
                          </a:solidFill>
                          <a:effectLst/>
                          <a:uLnTx/>
                          <a:uFillTx/>
                        </a:rPr>
                        <a:t>Tuottavuuden kehitys on ollut strategian tavoitetason mukaista.</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 Hankintojen kehittämisen h</a:t>
                      </a:r>
                      <a:r>
                        <a:rPr lang="fi-FI" sz="1200" b="0" i="0" u="none" strike="noStrike" kern="1200" cap="none" spc="0" normalizeH="0" baseline="0" noProof="0">
                          <a:ln>
                            <a:noFill/>
                          </a:ln>
                          <a:solidFill>
                            <a:schemeClr val="tx1"/>
                          </a:solidFill>
                          <a:effectLst/>
                          <a:uLnTx/>
                          <a:uFillTx/>
                        </a:rPr>
                        <a:t>ankkeessa muodostettiin toimintamalli</a:t>
                      </a:r>
                    </a:p>
                    <a:p>
                      <a:pPr marL="0" marR="0" lvl="0" indent="0" algn="l" rtl="0" eaLnBrk="1" fontAlgn="auto" latinLnBrk="0" hangingPunct="1">
                        <a:lnSpc>
                          <a:spcPct val="100000"/>
                        </a:lnSpc>
                        <a:spcBef>
                          <a:spcPts val="0"/>
                        </a:spcBef>
                        <a:spcAft>
                          <a:spcPts val="0"/>
                        </a:spcAft>
                        <a:buClrTx/>
                        <a:buSzTx/>
                        <a:buFontTx/>
                        <a:buNone/>
                      </a:pPr>
                      <a:r>
                        <a:rPr lang="fi-FI" sz="1200" b="0" i="0" u="none" strike="noStrike" kern="1200" cap="none" spc="0" normalizeH="0" baseline="0" noProof="0">
                          <a:ln>
                            <a:noFill/>
                          </a:ln>
                          <a:solidFill>
                            <a:schemeClr val="tx1"/>
                          </a:solidFill>
                          <a:effectLst/>
                          <a:uLnTx/>
                          <a:uFillTx/>
                        </a:rPr>
                        <a:t>kategoriapohjaiselle hankinnalle ja kategoriat on otettu käyttöön yhtä lukuun ottamatta. Lisäksi uusi hankintakäsikirja on julkaistu ja henkilöstöä on koulutettu. Tekoälyn hallintamalli  -projektissa muodostettiin hallintamallin ensimmäinen versio sekä tunnistettiin mahdollisia tekoälyn käyttötapauksia sekä arvioitiin niiden hyödyntämiskelpoisuutta HSY:ssä. Fiksummin-projektissa kannustettiin henkilöstöä tunnistamaan asioita, joita voisi tehdä nykyistä tehokkaammin arkityössä. Aloitteita saatiin yhteensä 39 kpl.</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r h="85484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fi-FI" sz="1400" kern="1200">
                          <a:solidFill>
                            <a:schemeClr val="tx1"/>
                          </a:solidFill>
                          <a:effectLst/>
                          <a:latin typeface="Calibri" panose="020F0502020204030204"/>
                          <a:ea typeface="+mn-ea"/>
                          <a:cs typeface="+mn-cs"/>
                        </a:rPr>
                        <a:t>2.</a:t>
                      </a:r>
                      <a:r>
                        <a:rPr lang="fi-FI" sz="1200" b="0" i="0" u="none" strike="noStrike" kern="1200" noProof="0">
                          <a:solidFill>
                            <a:schemeClr val="tx1"/>
                          </a:solidFill>
                          <a:effectLst/>
                          <a:latin typeface="Arial"/>
                        </a:rPr>
                        <a:t> Toimintamenot euroa/asukas, tavoitetaso 2025: enintään 145,2 euroa/asukas</a:t>
                      </a:r>
                    </a:p>
                    <a:p>
                      <a:endParaRPr lang="fi-FI" sz="1200" kern="1200">
                        <a:solidFill>
                          <a:schemeClr val="tx1"/>
                        </a:solidFill>
                        <a:effectLst/>
                        <a:latin typeface="+mn-lt"/>
                        <a:ea typeface="Source Sans Pro"/>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Ennuste on </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145 </a:t>
                      </a: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eur/</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as ja</a:t>
                      </a:r>
                      <a:r>
                        <a:rPr kumimoji="0" lang="fi-FI" sz="1200" b="0" i="0" u="none" strike="noStrike" kern="1200" cap="none" spc="0" normalizeH="0" baseline="0" noProof="0">
                          <a:ln>
                            <a:noFill/>
                          </a:ln>
                          <a:solidFill>
                            <a:schemeClr val="tx1"/>
                          </a:solidFill>
                          <a:effectLst/>
                          <a:uLnTx/>
                          <a:uFillTx/>
                          <a:latin typeface="Calibri" panose="020F0502020204030204"/>
                          <a:ea typeface="+mn-ea"/>
                          <a:cs typeface="+mn-cs"/>
                        </a:rPr>
                        <a:t> se täyttää </a:t>
                      </a:r>
                      <a:r>
                        <a:rPr lang="fi-FI" sz="1200" b="0" i="0" u="none" strike="noStrike" kern="1200" cap="none" spc="0" normalizeH="0" baseline="0" noProof="0">
                          <a:ln>
                            <a:noFill/>
                          </a:ln>
                          <a:solidFill>
                            <a:schemeClr val="tx1"/>
                          </a:solidFill>
                          <a:effectLst/>
                          <a:uLnTx/>
                          <a:uFillTx/>
                          <a:latin typeface="Calibri" panose="020F0502020204030204"/>
                          <a:ea typeface="+mn-ea"/>
                          <a:cs typeface="+mn-cs"/>
                        </a:rPr>
                        <a:t>hyväksytyn TTS 2025-2027 –tavoitteen 147</a:t>
                      </a:r>
                      <a:r>
                        <a:rPr kumimoji="0" lang="fi-FI" sz="1200" b="0" i="0" u="none" strike="noStrike" kern="1200" cap="none" spc="0" normalizeH="0" baseline="0" noProof="0">
                          <a:ln>
                            <a:noFill/>
                          </a:ln>
                          <a:solidFill>
                            <a:schemeClr val="tx1"/>
                          </a:solidFill>
                          <a:effectLst/>
                          <a:uLnTx/>
                          <a:uFillTx/>
                          <a:latin typeface="Calibri"/>
                          <a:ea typeface="+mn-ea"/>
                          <a:cs typeface="+mn-cs"/>
                        </a:rPr>
                        <a:t> eur/</a:t>
                      </a:r>
                      <a:r>
                        <a:rPr lang="fi-FI" sz="1200" b="0" i="0" u="none" strike="noStrike" kern="1200" cap="none" spc="0" normalizeH="0" baseline="0" noProof="0">
                          <a:ln>
                            <a:noFill/>
                          </a:ln>
                          <a:solidFill>
                            <a:schemeClr val="tx1"/>
                          </a:solidFill>
                          <a:effectLst/>
                          <a:uLnTx/>
                          <a:uFillTx/>
                          <a:latin typeface="Calibri"/>
                          <a:ea typeface="+mn-ea"/>
                          <a:cs typeface="+mn-cs"/>
                        </a:rPr>
                        <a:t>asukas sekä HSY:n strategisen tavoitteen 145 eur/asukas, joten tuottavuus kehittyy tavoitteiden mukaisesti. </a:t>
                      </a:r>
                      <a:endParaRPr kumimoji="0" lang="fi-FI">
                        <a:solidFill>
                          <a:schemeClr val="tx1"/>
                        </a:solidFill>
                        <a:highlight>
                          <a:srgbClr val="FFFF00"/>
                        </a:highligh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02921420"/>
                  </a:ext>
                </a:extLst>
              </a:tr>
              <a:tr h="92060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tx1"/>
                          </a:solidFill>
                          <a:effectLst/>
                          <a:latin typeface="Arial"/>
                          <a:ea typeface="+mn-ea"/>
                          <a:cs typeface="Arial"/>
                        </a:rPr>
                        <a:t>3. Omavaraisuusaste, tavoitetaso 2025: vähintään 25,2 %</a:t>
                      </a:r>
                      <a:endParaRPr lang="fi-FI" sz="1200" kern="1200">
                        <a:solidFill>
                          <a:schemeClr val="tx1"/>
                        </a:solidFill>
                        <a:effectLst/>
                        <a:latin typeface="Arial"/>
                        <a:ea typeface="Source Sans Pro"/>
                        <a:cs typeface="Aria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0">
                        <a:solidFill>
                          <a:srgbClr val="FF0000"/>
                        </a:solidFill>
                        <a:effectLst/>
                        <a:latin typeface="+mn-lt"/>
                        <a:ea typeface="Source Sans Pr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a:solidFill>
                            <a:schemeClr val="tx1"/>
                          </a:solidFill>
                          <a:effectLst/>
                          <a:latin typeface="Calibri"/>
                          <a:ea typeface="Source Sans Pro"/>
                        </a:rPr>
                        <a:t>Ennuste vuodelle 2025 on 27,3 %.</a:t>
                      </a:r>
                      <a:r>
                        <a:rPr lang="fi-FI" sz="1200" b="0">
                          <a:solidFill>
                            <a:srgbClr val="FF0000"/>
                          </a:solidFill>
                          <a:effectLst/>
                          <a:latin typeface="Calibri"/>
                          <a:ea typeface="Source Sans Pro"/>
                        </a:rPr>
                        <a:t> </a:t>
                      </a:r>
                      <a:r>
                        <a:rPr lang="fi-FI" sz="1200" kern="1200">
                          <a:solidFill>
                            <a:schemeClr val="tx1"/>
                          </a:solidFill>
                          <a:latin typeface="Calibri" panose="020F0502020204030204"/>
                          <a:ea typeface="Source Sans Pro"/>
                          <a:cs typeface="Arial"/>
                        </a:rPr>
                        <a:t>V</a:t>
                      </a:r>
                      <a:r>
                        <a:rPr lang="fi-FI" sz="1200">
                          <a:solidFill>
                            <a:schemeClr val="tx1"/>
                          </a:solidFill>
                          <a:latin typeface="Source Sans Pro"/>
                          <a:ea typeface="Source Sans Pro"/>
                        </a:rPr>
                        <a:t>elkaantumisen kehittynyt 2025 aikana talousarviota suotuisammin. Omavaraisuusaste vahvistunut vertailuvuodesta (TP 2024 26,8%)</a:t>
                      </a:r>
                    </a:p>
                    <a:p>
                      <a:pPr lvl="0">
                        <a:buNone/>
                      </a:pPr>
                      <a:endParaRPr lang="fi-FI" sz="1200" b="0">
                        <a:solidFill>
                          <a:srgbClr val="FF0000"/>
                        </a:solidFill>
                        <a:effectLst/>
                        <a:latin typeface="Calibri"/>
                        <a:ea typeface="Source Sans Pro"/>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99577357"/>
                  </a:ext>
                </a:extLst>
              </a:tr>
            </a:tbl>
          </a:graphicData>
        </a:graphic>
      </p:graphicFrame>
      <p:sp>
        <p:nvSpPr>
          <p:cNvPr id="4" name="Vuokaaviosymboli: Liitin 3">
            <a:extLst>
              <a:ext uri="{FF2B5EF4-FFF2-40B4-BE49-F238E27FC236}">
                <a16:creationId xmlns:a16="http://schemas.microsoft.com/office/drawing/2014/main" id="{8416C48E-BBF3-556F-A099-4240D80945E8}"/>
              </a:ext>
            </a:extLst>
          </p:cNvPr>
          <p:cNvSpPr/>
          <p:nvPr/>
        </p:nvSpPr>
        <p:spPr>
          <a:xfrm>
            <a:off x="9130073" y="829153"/>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6" name="Vuokaaviosymboli: Liitin 5">
            <a:extLst>
              <a:ext uri="{FF2B5EF4-FFF2-40B4-BE49-F238E27FC236}">
                <a16:creationId xmlns:a16="http://schemas.microsoft.com/office/drawing/2014/main" id="{3CA61708-5D06-D1CB-9924-701B7B791641}"/>
              </a:ext>
            </a:extLst>
          </p:cNvPr>
          <p:cNvSpPr/>
          <p:nvPr/>
        </p:nvSpPr>
        <p:spPr>
          <a:xfrm>
            <a:off x="3361605" y="4944146"/>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8" name="Vuokaaviosymboli: Liitin 5">
            <a:extLst>
              <a:ext uri="{FF2B5EF4-FFF2-40B4-BE49-F238E27FC236}">
                <a16:creationId xmlns:a16="http://schemas.microsoft.com/office/drawing/2014/main" id="{E5AEE163-788E-EABA-1AA2-3DDD4272A3B3}"/>
              </a:ext>
            </a:extLst>
          </p:cNvPr>
          <p:cNvSpPr/>
          <p:nvPr/>
        </p:nvSpPr>
        <p:spPr>
          <a:xfrm>
            <a:off x="3361605" y="2406287"/>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5" name="Vuokaaviosymboli: Liitin 4">
            <a:extLst>
              <a:ext uri="{FF2B5EF4-FFF2-40B4-BE49-F238E27FC236}">
                <a16:creationId xmlns:a16="http://schemas.microsoft.com/office/drawing/2014/main" id="{23E94D7C-D1AB-F985-BAC7-24D61CC0A6E2}"/>
              </a:ext>
            </a:extLst>
          </p:cNvPr>
          <p:cNvSpPr/>
          <p:nvPr/>
        </p:nvSpPr>
        <p:spPr>
          <a:xfrm>
            <a:off x="3361605" y="5884710"/>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61403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r>
              <a:rPr kumimoji="0" lang="fi-FI" sz="2800" i="0" u="none" strike="noStrike" kern="1200" cap="none" spc="0" normalizeH="0" baseline="0" noProof="0">
                <a:ln>
                  <a:noFill/>
                </a:ln>
                <a:effectLst/>
                <a:uLnTx/>
                <a:uFillTx/>
                <a:latin typeface="Source Sans Pro Semibold"/>
                <a:ea typeface="Source Sans Pro Semibold"/>
              </a:rPr>
              <a:t>OMISTAJIEN ASETTAMIEN TAVOITTEIDEN SEURANTA (alustava)</a:t>
            </a:r>
            <a:br>
              <a:rPr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br>
            <a:r>
              <a:rPr kumimoji="0" lang="fi-FI" sz="1800" i="0" u="none" strike="noStrike" kern="1200" cap="none" spc="0" normalizeH="0" baseline="0" noProof="0">
                <a:ln>
                  <a:noFill/>
                </a:ln>
                <a:solidFill>
                  <a:prstClr val="black"/>
                </a:solidFill>
                <a:effectLst/>
                <a:uLnTx/>
                <a:uFillTx/>
                <a:latin typeface="Source Sans Pro Semibold"/>
                <a:ea typeface="Source Sans Pro Semibold"/>
              </a:rPr>
              <a:t> 2</a:t>
            </a:r>
            <a:r>
              <a:rPr kumimoji="0" lang="fi-FI" sz="1800" i="0" u="none" strike="noStrike" kern="1200" cap="none" spc="0" normalizeH="0" baseline="0" noProof="0">
                <a:ln>
                  <a:noFill/>
                </a:ln>
                <a:solidFill>
                  <a:prstClr val="black"/>
                </a:solidFill>
                <a:effectLst/>
                <a:uLnTx/>
                <a:uFillTx/>
                <a:latin typeface="+mj-lt"/>
                <a:ea typeface="Source Sans Pro Semibold"/>
              </a:rPr>
              <a:t>. </a:t>
            </a:r>
            <a:r>
              <a:rPr lang="fi-FI" sz="1800" b="0">
                <a:solidFill>
                  <a:prstClr val="black"/>
                </a:solidFill>
                <a:latin typeface="+mn-lt"/>
                <a:ea typeface="Source Sans Pro Semibold"/>
                <a:cs typeface="Arial"/>
              </a:rPr>
              <a:t>Hiilineutraalisuus 2030 ja vastuullisuuden</a:t>
            </a:r>
            <a:r>
              <a:rPr kumimoji="0" lang="fi-FI" sz="1800" b="0" i="0" u="none" strike="noStrike" kern="1200" cap="none" spc="0" normalizeH="0" baseline="0" noProof="0">
                <a:ln>
                  <a:noFill/>
                </a:ln>
                <a:solidFill>
                  <a:prstClr val="black"/>
                </a:solidFill>
                <a:effectLst/>
                <a:uLnTx/>
                <a:uFillTx/>
                <a:latin typeface="+mn-lt"/>
                <a:ea typeface="Source Sans Pro Semibold"/>
                <a:cs typeface="Arial"/>
              </a:rPr>
              <a:t> lisääminen</a:t>
            </a:r>
            <a:r>
              <a:rPr kumimoji="0" lang="fi-FI" sz="1800" i="0" u="none" strike="noStrike" kern="1200" cap="none" spc="0" normalizeH="0" baseline="0" noProof="0">
                <a:ln>
                  <a:noFill/>
                </a:ln>
                <a:solidFill>
                  <a:prstClr val="black"/>
                </a:solidFill>
                <a:effectLst/>
                <a:uLnTx/>
                <a:uFillTx/>
                <a:latin typeface="+mn-lt"/>
                <a:ea typeface="Source Sans Pro Semibold"/>
              </a:rPr>
              <a:t>.</a:t>
            </a:r>
            <a:br>
              <a:rPr lang="fi-FI" sz="1800" b="0" i="0" u="none" strike="noStrike" kern="1200" cap="none" spc="0" normalizeH="0" baseline="0" noProof="0">
                <a:ln>
                  <a:noFill/>
                </a:ln>
                <a:effectLst/>
                <a:uLnTx/>
                <a:uFillTx/>
                <a:latin typeface="+mn-lt"/>
                <a:ea typeface="Source Sans Pro" panose="020B0503030403020204" pitchFamily="34" charset="0"/>
              </a:rPr>
            </a:br>
            <a:endParaRPr lang="fi-FI" sz="1800">
              <a:latin typeface="+mn-lt"/>
            </a:endParaRPr>
          </a:p>
        </p:txBody>
      </p:sp>
      <p:sp>
        <p:nvSpPr>
          <p:cNvPr id="15" name="Kaavion paikkamerkki 14">
            <a:extLst>
              <a:ext uri="{FF2B5EF4-FFF2-40B4-BE49-F238E27FC236}">
                <a16:creationId xmlns:a16="http://schemas.microsoft.com/office/drawing/2014/main" id="{ABAA47A9-9C96-09D8-C334-3D7C9B581BF9}"/>
              </a:ext>
            </a:extLst>
          </p:cNvPr>
          <p:cNvSpPr>
            <a:spLocks noGrp="1"/>
          </p:cNvSpPr>
          <p:nvPr>
            <p:ph type="chart" sz="quarter" idx="10"/>
          </p:nvPr>
        </p:nvSpPr>
        <p:spPr/>
        <p:txBody>
          <a:bodyPr/>
          <a:lstStyle/>
          <a:p>
            <a:endParaRPr lang="fi-FI"/>
          </a:p>
        </p:txBody>
      </p:sp>
      <p:graphicFrame>
        <p:nvGraphicFramePr>
          <p:cNvPr id="16" name="Taulukko 4">
            <a:extLst>
              <a:ext uri="{FF2B5EF4-FFF2-40B4-BE49-F238E27FC236}">
                <a16:creationId xmlns:a16="http://schemas.microsoft.com/office/drawing/2014/main" id="{94921A80-3E59-A2A4-C429-D0D6E5A67F3A}"/>
              </a:ext>
            </a:extLst>
          </p:cNvPr>
          <p:cNvGraphicFramePr>
            <a:graphicFrameLocks/>
          </p:cNvGraphicFramePr>
          <p:nvPr>
            <p:extLst>
              <p:ext uri="{D42A27DB-BD31-4B8C-83A1-F6EECF244321}">
                <p14:modId xmlns:p14="http://schemas.microsoft.com/office/powerpoint/2010/main" val="3440971076"/>
              </p:ext>
            </p:extLst>
          </p:nvPr>
        </p:nvGraphicFramePr>
        <p:xfrm>
          <a:off x="438410" y="1889342"/>
          <a:ext cx="11377317" cy="3844033"/>
        </p:xfrm>
        <a:graphic>
          <a:graphicData uri="http://schemas.openxmlformats.org/drawingml/2006/table">
            <a:tbl>
              <a:tblPr firstRow="1" bandRow="1"/>
              <a:tblGrid>
                <a:gridCol w="2481942">
                  <a:extLst>
                    <a:ext uri="{9D8B030D-6E8A-4147-A177-3AD203B41FA5}">
                      <a16:colId xmlns:a16="http://schemas.microsoft.com/office/drawing/2014/main" val="3945473446"/>
                    </a:ext>
                  </a:extLst>
                </a:gridCol>
                <a:gridCol w="2220827">
                  <a:extLst>
                    <a:ext uri="{9D8B030D-6E8A-4147-A177-3AD203B41FA5}">
                      <a16:colId xmlns:a16="http://schemas.microsoft.com/office/drawing/2014/main" val="2974552675"/>
                    </a:ext>
                  </a:extLst>
                </a:gridCol>
                <a:gridCol w="6674548">
                  <a:extLst>
                    <a:ext uri="{9D8B030D-6E8A-4147-A177-3AD203B41FA5}">
                      <a16:colId xmlns:a16="http://schemas.microsoft.com/office/drawing/2014/main" val="1800983964"/>
                    </a:ext>
                  </a:extLst>
                </a:gridCol>
              </a:tblGrid>
              <a:tr h="40508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solidFill>
                            <a:schemeClr val="tx1"/>
                          </a:solidFill>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solidFill>
                            <a:schemeClr val="tx1"/>
                          </a:solidFill>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solidFill>
                            <a:schemeClr val="tx1"/>
                          </a:solidFill>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17050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tx1"/>
                          </a:solidFill>
                          <a:effectLst/>
                          <a:latin typeface="+mn-lt"/>
                          <a:ea typeface="Source Sans Pro"/>
                          <a:cs typeface="+mn-cs"/>
                        </a:rPr>
                        <a:t>1. </a:t>
                      </a:r>
                      <a:r>
                        <a:rPr lang="fi-FI" sz="1100" b="0" i="0" u="none" strike="noStrike" kern="1200" noProof="0">
                          <a:solidFill>
                            <a:schemeClr val="tx1"/>
                          </a:solidFill>
                          <a:effectLst/>
                          <a:latin typeface="Arial"/>
                        </a:rPr>
                        <a:t>Kotitalousjätteen kierrätysaste sekä sekajätteen määrä vuosittain, tavoitetaso 2025: kierrätysaste vähintään 55 % ja sekajätteen määrä enintään 100 kg/asukas/vuosi</a:t>
                      </a:r>
                      <a:endParaRPr lang="fi-FI" sz="1200" kern="1200">
                        <a:solidFill>
                          <a:schemeClr val="tx1"/>
                        </a:solidFill>
                        <a:effectLst/>
                        <a:latin typeface="+mn-lt"/>
                        <a:ea typeface="Source Sans Pro"/>
                        <a:cs typeface="+mn-cs"/>
                      </a:endParaRPr>
                    </a:p>
                    <a:p>
                      <a:endParaRPr lang="fi-FI" sz="1200" kern="1200">
                        <a:solidFill>
                          <a:schemeClr val="tx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pPr lvl="0">
                        <a:buNone/>
                      </a:pPr>
                      <a:endParaRPr lang="fi" sz="1100" b="1" i="0" u="none" strike="noStrike" noProof="0">
                        <a:solidFill>
                          <a:srgbClr val="FF0000"/>
                        </a:solidFill>
                        <a:latin typeface="Calibri"/>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fi-FI" sz="1100">
                          <a:solidFill>
                            <a:schemeClr val="tx1"/>
                          </a:solidFill>
                          <a:latin typeface="Source Sans Pro"/>
                          <a:ea typeface="Source Sans Pro"/>
                        </a:rPr>
                        <a:t>Ennustettu sekajätemäärä on 120kg/as ja kierrätysaste-ennuste on 45%, joten omistajaohjaustavoitteisiin ei ennusteta pääsevän. Kierrätysaste  vuonna 2024 oli 45%. </a:t>
                      </a:r>
                      <a:r>
                        <a:rPr kumimoji="0" lang="fi-FI" sz="1100" b="0" i="0" u="none" strike="noStrike" kern="1200" cap="none" spc="0" normalizeH="0" baseline="0" noProof="0">
                          <a:ln>
                            <a:noFill/>
                          </a:ln>
                          <a:solidFill>
                            <a:schemeClr val="tx1"/>
                          </a:solidFill>
                          <a:effectLst/>
                          <a:uLnTx/>
                          <a:uFillTx/>
                          <a:latin typeface="+mn-lt"/>
                          <a:ea typeface="Source Sans Pro"/>
                          <a:cs typeface="+mn-cs"/>
                        </a:rPr>
                        <a:t>Kierrätysasteeseen vaikuttaa keräyspaperin määrän lasku ja </a:t>
                      </a:r>
                      <a:r>
                        <a:rPr lang="fi-FI" sz="1100" b="0" i="0" u="none" strike="noStrike" kern="1200" cap="none" spc="0" normalizeH="0" baseline="0" noProof="0">
                          <a:ln>
                            <a:noFill/>
                          </a:ln>
                          <a:solidFill>
                            <a:schemeClr val="tx1"/>
                          </a:solidFill>
                          <a:effectLst/>
                          <a:uLnTx/>
                          <a:uFillTx/>
                          <a:latin typeface="+mn-lt"/>
                          <a:ea typeface="Source Sans Pro"/>
                          <a:cs typeface="+mn-cs"/>
                        </a:rPr>
                        <a:t>sekajätteen määrän nousu. Kompostointitarkastukset  kompostointirekisterin ajantasaisuuden varmistamiseksi on aloitettu ja ne jatkuvat kesällä 2026. Lisäksi, jätelajittelun tehostumiseen tähtäävä asukasaktiivimalli otettiin käyttöön uusissa kohderyhmissä.</a:t>
                      </a:r>
                      <a:endParaRPr kumimoji="0" lang="fi-FI" sz="1100" b="0" i="0" u="none" strike="sngStrike" kern="1200" cap="none" spc="0" normalizeH="0" baseline="0" noProof="0">
                        <a:ln>
                          <a:noFill/>
                        </a:ln>
                        <a:solidFill>
                          <a:schemeClr val="tx1"/>
                        </a:solidFill>
                        <a:effectLst/>
                        <a:uLnTx/>
                        <a:uFillTx/>
                        <a:latin typeface="+mn-lt"/>
                        <a:ea typeface="Source Sans Pro"/>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r h="12104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tx1"/>
                          </a:solidFill>
                          <a:effectLst/>
                          <a:latin typeface="+mn-lt"/>
                          <a:ea typeface="Source Sans Pro"/>
                          <a:cs typeface="+mn-cs"/>
                        </a:rPr>
                        <a:t>2. </a:t>
                      </a:r>
                      <a:r>
                        <a:rPr lang="fi-FI" sz="1100" b="0" i="0" u="none" strike="noStrike" kern="1200" noProof="0">
                          <a:solidFill>
                            <a:schemeClr val="tx1"/>
                          </a:solidFill>
                          <a:effectLst/>
                          <a:latin typeface="Arial"/>
                        </a:rPr>
                        <a:t>Kasvihuonekaasupäästöjen määrä HSY:n omassa toiminnassa ja ulkoisissa palveluissa, tavoitetaso 2025: enintään 89 000 t CO</a:t>
                      </a:r>
                      <a:r>
                        <a:rPr lang="fi-FI" sz="1100" b="0" i="0" u="none" strike="noStrike" kern="1200" baseline="-25000" noProof="0">
                          <a:solidFill>
                            <a:schemeClr val="tx1"/>
                          </a:solidFill>
                          <a:effectLst/>
                          <a:latin typeface="Arial"/>
                        </a:rPr>
                        <a:t>2</a:t>
                      </a:r>
                      <a:r>
                        <a:rPr lang="fi-FI" sz="1100" b="0" i="0" u="none" strike="noStrike" kern="1200" noProof="0">
                          <a:solidFill>
                            <a:schemeClr val="tx1"/>
                          </a:solidFill>
                          <a:effectLst/>
                          <a:latin typeface="Arial"/>
                        </a:rPr>
                        <a:t>-ekv </a:t>
                      </a:r>
                      <a:endParaRPr lang="fi-FI" sz="1200" kern="1200">
                        <a:solidFill>
                          <a:schemeClr val="tx1"/>
                        </a:solidFill>
                        <a:effectLst/>
                        <a:latin typeface="+mn-lt"/>
                        <a:ea typeface="Source Sans Pro"/>
                        <a:cs typeface="+mn-cs"/>
                      </a:endParaRPr>
                    </a:p>
                    <a:p>
                      <a:endParaRPr lang="fi-FI" sz="1200" kern="1200">
                        <a:solidFill>
                          <a:schemeClr val="tx1"/>
                        </a:solidFill>
                        <a:effectLst/>
                        <a:latin typeface="+mn-lt"/>
                        <a:ea typeface="Source Sans Pro" panose="020B0503030403020204" pitchFamily="34" charset="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txBody>
                  <a:tcPr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rtl="0" eaLnBrk="1" fontAlgn="auto" latinLnBrk="0" hangingPunct="1">
                        <a:lnSpc>
                          <a:spcPct val="100000"/>
                        </a:lnSpc>
                        <a:spcBef>
                          <a:spcPts val="0"/>
                        </a:spcBef>
                        <a:spcAft>
                          <a:spcPts val="0"/>
                        </a:spcAft>
                        <a:buClrTx/>
                        <a:buSzTx/>
                        <a:buFontTx/>
                        <a:buNone/>
                      </a:pPr>
                      <a:r>
                        <a:rPr lang="fi-FI" sz="1200" b="0" i="0" u="none" strike="noStrike" kern="1200" cap="none" spc="0" normalizeH="0" baseline="0" noProof="0">
                          <a:ln>
                            <a:noFill/>
                          </a:ln>
                          <a:solidFill>
                            <a:schemeClr val="tx1"/>
                          </a:solidFill>
                          <a:effectLst/>
                          <a:uLnTx/>
                          <a:uFillTx/>
                          <a:latin typeface="+mn-lt"/>
                          <a:ea typeface="Source Sans Pro"/>
                          <a:cs typeface="+mn-cs"/>
                        </a:rPr>
                        <a:t>Ennakko-arvio kasvihuonekaasupäästöjen toteumasta</a:t>
                      </a:r>
                      <a:r>
                        <a:rPr kumimoji="0" lang="fi-FI" sz="1200" b="0" i="0" u="none" strike="noStrike" kern="1200" cap="none" spc="0" normalizeH="0" baseline="0" noProof="0">
                          <a:ln>
                            <a:noFill/>
                          </a:ln>
                          <a:solidFill>
                            <a:schemeClr val="tx1"/>
                          </a:solidFill>
                          <a:effectLst/>
                          <a:uLnTx/>
                          <a:uFillTx/>
                          <a:latin typeface="+mn-lt"/>
                          <a:ea typeface="Source Sans Pro"/>
                          <a:cs typeface="+mn-cs"/>
                        </a:rPr>
                        <a:t> </a:t>
                      </a:r>
                      <a:r>
                        <a:rPr lang="fi-FI" sz="1200" b="0" i="0" u="none" strike="noStrike" kern="1200" cap="none" spc="0" normalizeH="0" baseline="0" noProof="0">
                          <a:ln>
                            <a:noFill/>
                          </a:ln>
                          <a:solidFill>
                            <a:schemeClr val="tx1"/>
                          </a:solidFill>
                          <a:effectLst/>
                          <a:uLnTx/>
                          <a:uFillTx/>
                          <a:latin typeface="+mn-lt"/>
                          <a:ea typeface="Source Sans Pro"/>
                          <a:cs typeface="+mn-cs"/>
                        </a:rPr>
                        <a:t>2025</a:t>
                      </a:r>
                      <a:r>
                        <a:rPr kumimoji="0" lang="fi-FI" sz="1200" b="0" i="0" u="none" strike="noStrike" kern="1200" cap="none" spc="0" normalizeH="0" baseline="0" noProof="0">
                          <a:ln>
                            <a:noFill/>
                          </a:ln>
                          <a:solidFill>
                            <a:schemeClr val="tx1"/>
                          </a:solidFill>
                          <a:effectLst/>
                          <a:uLnTx/>
                          <a:uFillTx/>
                          <a:latin typeface="+mn-lt"/>
                          <a:ea typeface="Source Sans Pro"/>
                          <a:cs typeface="+mn-cs"/>
                        </a:rPr>
                        <a:t> on </a:t>
                      </a:r>
                      <a:r>
                        <a:rPr lang="fi-FI" sz="1200" b="0" i="0" u="none" strike="noStrike" kern="1200" cap="none" spc="0" normalizeH="0" baseline="0" noProof="0">
                          <a:ln>
                            <a:noFill/>
                          </a:ln>
                          <a:solidFill>
                            <a:schemeClr val="tx1"/>
                          </a:solidFill>
                          <a:effectLst/>
                          <a:uLnTx/>
                          <a:uFillTx/>
                          <a:latin typeface="+mn-lt"/>
                          <a:ea typeface="Source Sans Pro"/>
                          <a:cs typeface="+mn-cs"/>
                        </a:rPr>
                        <a:t>80 </a:t>
                      </a:r>
                      <a:r>
                        <a:rPr kumimoji="0" lang="fi-FI" sz="1200" b="0" i="0" u="none" strike="noStrike" kern="1200" cap="none" spc="0" normalizeH="0" baseline="0" noProof="0">
                          <a:ln>
                            <a:noFill/>
                          </a:ln>
                          <a:solidFill>
                            <a:schemeClr val="tx1"/>
                          </a:solidFill>
                          <a:effectLst/>
                          <a:uLnTx/>
                          <a:uFillTx/>
                          <a:latin typeface="+mn-lt"/>
                          <a:ea typeface="Source Sans Pro"/>
                          <a:cs typeface="+mn-cs"/>
                        </a:rPr>
                        <a:t>000 tCO2-ekv. </a:t>
                      </a:r>
                      <a:r>
                        <a:rPr lang="fi-FI" sz="1200" b="0" i="0" u="none" strike="noStrike" kern="1200" cap="none" spc="0" normalizeH="0" baseline="0" noProof="0">
                          <a:ln>
                            <a:noFill/>
                          </a:ln>
                          <a:solidFill>
                            <a:schemeClr val="tx1"/>
                          </a:solidFill>
                          <a:effectLst/>
                          <a:uLnTx/>
                          <a:uFillTx/>
                          <a:latin typeface="+mn-lt"/>
                          <a:ea typeface="Source Sans Pro"/>
                          <a:cs typeface="+mn-cs"/>
                        </a:rPr>
                        <a:t> Keskeisin</a:t>
                      </a:r>
                      <a:r>
                        <a:rPr kumimoji="0" lang="fi-FI" sz="1200" b="0" i="0" u="none" strike="noStrike" kern="1200" cap="none" spc="0" normalizeH="0" baseline="0" noProof="0">
                          <a:ln>
                            <a:noFill/>
                          </a:ln>
                          <a:solidFill>
                            <a:schemeClr val="tx1"/>
                          </a:solidFill>
                          <a:effectLst/>
                          <a:uLnTx/>
                          <a:uFillTx/>
                          <a:latin typeface="+mn-lt"/>
                          <a:ea typeface="Source Sans Pro"/>
                          <a:cs typeface="+mn-cs"/>
                        </a:rPr>
                        <a:t> päästölähde on nykyisin jätevedenpuhdistuksessa muodostuva typpioksiduuli</a:t>
                      </a:r>
                      <a:r>
                        <a:rPr lang="fi-FI" sz="1200" b="0" i="0" u="none" strike="noStrike" kern="1200" cap="none" spc="0" normalizeH="0" baseline="0" noProof="0">
                          <a:ln>
                            <a:noFill/>
                          </a:ln>
                          <a:solidFill>
                            <a:schemeClr val="tx1"/>
                          </a:solidFill>
                          <a:effectLst/>
                          <a:uLnTx/>
                          <a:uFillTx/>
                          <a:latin typeface="+mn-lt"/>
                          <a:ea typeface="Source Sans Pro"/>
                          <a:cs typeface="+mn-cs"/>
                        </a:rPr>
                        <a:t>,</a:t>
                      </a:r>
                      <a:r>
                        <a:rPr kumimoji="0" lang="fi-FI" sz="1200" b="0" i="0" u="none" strike="noStrike" kern="1200" cap="none" spc="0" normalizeH="0" baseline="0" noProof="0">
                          <a:ln>
                            <a:noFill/>
                          </a:ln>
                          <a:solidFill>
                            <a:schemeClr val="tx1"/>
                          </a:solidFill>
                          <a:effectLst/>
                          <a:uLnTx/>
                          <a:uFillTx/>
                          <a:latin typeface="+mn-lt"/>
                          <a:ea typeface="Source Sans Pro"/>
                          <a:cs typeface="+mn-cs"/>
                        </a:rPr>
                        <a:t> </a:t>
                      </a:r>
                      <a:r>
                        <a:rPr lang="fi-FI" sz="1200" b="0" i="0" u="none" strike="noStrike" kern="1200" cap="none" spc="0" normalizeH="0" baseline="0" noProof="0">
                          <a:ln>
                            <a:noFill/>
                          </a:ln>
                          <a:solidFill>
                            <a:schemeClr val="tx1"/>
                          </a:solidFill>
                          <a:effectLst/>
                          <a:uLnTx/>
                          <a:uFillTx/>
                          <a:latin typeface="+mn-lt"/>
                          <a:ea typeface="Source Sans Pro"/>
                          <a:cs typeface="+mn-cs"/>
                        </a:rPr>
                        <a:t>jonka </a:t>
                      </a:r>
                      <a:r>
                        <a:rPr kumimoji="0" lang="fi-FI" sz="1200" b="0" i="0" u="none" strike="noStrike" kern="1200" cap="none" spc="0" normalizeH="0" baseline="0" noProof="0">
                          <a:ln>
                            <a:noFill/>
                          </a:ln>
                          <a:solidFill>
                            <a:schemeClr val="tx1"/>
                          </a:solidFill>
                          <a:effectLst/>
                          <a:uLnTx/>
                          <a:uFillTx/>
                          <a:latin typeface="+mn-lt"/>
                          <a:ea typeface="Source Sans Pro"/>
                          <a:cs typeface="+mn-cs"/>
                        </a:rPr>
                        <a:t>hallinta ja vähentämistoimet ovat onnistuneet </a:t>
                      </a:r>
                      <a:r>
                        <a:rPr lang="fi-FI" sz="1200" b="0" i="0" u="none" strike="noStrike" kern="1200" cap="none" spc="0" normalizeH="0" baseline="0" noProof="0">
                          <a:ln>
                            <a:noFill/>
                          </a:ln>
                          <a:solidFill>
                            <a:schemeClr val="tx1"/>
                          </a:solidFill>
                          <a:effectLst/>
                          <a:uLnTx/>
                          <a:uFillTx/>
                          <a:latin typeface="+mn-lt"/>
                          <a:ea typeface="Source Sans Pro"/>
                          <a:cs typeface="+mn-cs"/>
                        </a:rPr>
                        <a:t>tänäkin</a:t>
                      </a:r>
                      <a:r>
                        <a:rPr kumimoji="0" lang="fi-FI" sz="1200" b="0" i="0" u="none" strike="noStrike" kern="1200" cap="none" spc="0" normalizeH="0" baseline="0" noProof="0">
                          <a:ln>
                            <a:noFill/>
                          </a:ln>
                          <a:solidFill>
                            <a:schemeClr val="tx1"/>
                          </a:solidFill>
                          <a:effectLst/>
                          <a:uLnTx/>
                          <a:uFillTx/>
                          <a:latin typeface="+mn-lt"/>
                          <a:ea typeface="Source Sans Pro"/>
                          <a:cs typeface="+mn-cs"/>
                        </a:rPr>
                        <a:t> vuonna hyvin ja päästöpiikeiltä  on toistaiseksi vältytty. </a:t>
                      </a:r>
                      <a:r>
                        <a:rPr lang="fi-FI" sz="1200" b="0" i="0" u="none" strike="noStrike" kern="1200" cap="none" spc="0" normalizeH="0" baseline="0" noProof="0">
                          <a:ln>
                            <a:noFill/>
                          </a:ln>
                          <a:solidFill>
                            <a:schemeClr val="tx1"/>
                          </a:solidFill>
                          <a:effectLst/>
                          <a:uLnTx/>
                          <a:uFillTx/>
                          <a:latin typeface="+mn-lt"/>
                          <a:ea typeface="Source Sans Pro"/>
                          <a:cs typeface="+mn-cs"/>
                        </a:rPr>
                        <a:t>Tällä on merkittävä vaikutus HSY: kokonaispäästötasoon. Päästömäärät ovat vähentyneet esimerkiksi kaatopaikkakaasun, biojätteen kompostoinnin sekä energiankäytön osalta.</a:t>
                      </a:r>
                      <a:endParaRPr kumimoji="0" lang="fi-FI" sz="1200" b="0" i="0" u="none" strike="noStrike" kern="1200" cap="none" spc="0" normalizeH="0" baseline="0" noProof="0">
                        <a:ln>
                          <a:noFill/>
                        </a:ln>
                        <a:solidFill>
                          <a:schemeClr val="tx1"/>
                        </a:solidFill>
                        <a:effectLst/>
                        <a:uLnTx/>
                        <a:uFillTx/>
                        <a:latin typeface="+mn-lt"/>
                        <a:ea typeface="Source Sans Pro"/>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3002921420"/>
                  </a:ext>
                </a:extLst>
              </a:tr>
              <a:tr h="96931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kern="1200">
                          <a:solidFill>
                            <a:schemeClr val="tx1"/>
                          </a:solidFill>
                          <a:effectLst/>
                          <a:latin typeface="+mn-lt"/>
                          <a:ea typeface="Source Sans Pro"/>
                          <a:cs typeface="+mn-cs"/>
                        </a:rPr>
                        <a:t> 3. </a:t>
                      </a:r>
                      <a:r>
                        <a:rPr lang="fi-FI" sz="1100" b="0" i="0" u="none" strike="noStrike" kern="1200" noProof="0">
                          <a:solidFill>
                            <a:schemeClr val="tx1"/>
                          </a:solidFill>
                          <a:effectLst/>
                          <a:latin typeface="Arial"/>
                        </a:rPr>
                        <a:t>Hiilineutraalisuusohjelman toteuttaminen sekä ohjelmakauden lopun toimenpiteiden aikatauluttaminen ja tarkentaminen</a:t>
                      </a:r>
                      <a:endParaRPr lang="en-US">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endParaRPr lang="fi-FI" sz="1200" b="1">
                        <a:solidFill>
                          <a:srgbClr val="FF0000"/>
                        </a:solidFill>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i-FI" sz="1200">
                          <a:solidFill>
                            <a:schemeClr val="tx1"/>
                          </a:solidFill>
                          <a:effectLst/>
                          <a:latin typeface="+mn-lt"/>
                          <a:ea typeface="Source Sans Pro"/>
                        </a:rPr>
                        <a:t>Hiilineutraaliusohjelman mukaiset kärkihankkeet v. 2025 ovat keskittyneet uuden </a:t>
                      </a:r>
                      <a:r>
                        <a:rPr lang="fi-FI" sz="1200" err="1">
                          <a:solidFill>
                            <a:schemeClr val="tx1"/>
                          </a:solidFill>
                          <a:effectLst/>
                          <a:latin typeface="+mn-lt"/>
                          <a:ea typeface="Source Sans Pro"/>
                        </a:rPr>
                        <a:t>mädätelaitoksen</a:t>
                      </a:r>
                      <a:r>
                        <a:rPr lang="fi-FI" sz="1200">
                          <a:solidFill>
                            <a:schemeClr val="tx1"/>
                          </a:solidFill>
                          <a:effectLst/>
                          <a:latin typeface="+mn-lt"/>
                          <a:ea typeface="Source Sans Pro"/>
                        </a:rPr>
                        <a:t> käyttöönottoon ja jätevedenpuhdistuksen prosessipäästöjen vähentämiseen. Näillä toimenpiteillä on jo nähtävissä  merkittäviä tavoitetta edistäviä vaikutuksia. Ilmastonmuutoksen sopeutumisen neuvontapalvelun kehittäminen on kuulunut myös ohjelman v. 2025 kärkihankkeisiin ja ilmastotyön painopisteisiin. Myös tämän hankkeen tavoitteet saavutettiin suunnitellusti.</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099577357"/>
                  </a:ext>
                </a:extLst>
              </a:tr>
            </a:tbl>
          </a:graphicData>
        </a:graphic>
      </p:graphicFrame>
      <p:sp>
        <p:nvSpPr>
          <p:cNvPr id="19" name="Vuokaaviosymboli: Liitin 18">
            <a:extLst>
              <a:ext uri="{FF2B5EF4-FFF2-40B4-BE49-F238E27FC236}">
                <a16:creationId xmlns:a16="http://schemas.microsoft.com/office/drawing/2014/main" id="{9A990D55-B869-AD20-C2E8-2DB95BEAE4B1}"/>
              </a:ext>
            </a:extLst>
          </p:cNvPr>
          <p:cNvSpPr/>
          <p:nvPr/>
        </p:nvSpPr>
        <p:spPr>
          <a:xfrm>
            <a:off x="3382529" y="2785659"/>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25" name="Vuokaaviosymboli: Liitin 24">
            <a:extLst>
              <a:ext uri="{FF2B5EF4-FFF2-40B4-BE49-F238E27FC236}">
                <a16:creationId xmlns:a16="http://schemas.microsoft.com/office/drawing/2014/main" id="{B4744515-D21E-454F-B372-0BD9A99C7152}"/>
              </a:ext>
            </a:extLst>
          </p:cNvPr>
          <p:cNvSpPr/>
          <p:nvPr/>
        </p:nvSpPr>
        <p:spPr>
          <a:xfrm>
            <a:off x="8899290" y="328784"/>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2" name="Vuokaaviosymboli: Liitin 1">
            <a:extLst>
              <a:ext uri="{FF2B5EF4-FFF2-40B4-BE49-F238E27FC236}">
                <a16:creationId xmlns:a16="http://schemas.microsoft.com/office/drawing/2014/main" id="{4C3AE9E7-594E-FCBE-6C0C-E8994C0E39CF}"/>
              </a:ext>
            </a:extLst>
          </p:cNvPr>
          <p:cNvSpPr/>
          <p:nvPr/>
        </p:nvSpPr>
        <p:spPr>
          <a:xfrm>
            <a:off x="8870988" y="848708"/>
            <a:ext cx="1219200" cy="361951"/>
          </a:xfrm>
          <a:prstGeom prst="flowChartConnector">
            <a:avLst/>
          </a:prstGeo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i-FI" sz="1200">
                <a:solidFill>
                  <a:schemeClr val="tx1"/>
                </a:solidFill>
              </a:rPr>
              <a:t>Toteutuu osittain</a:t>
            </a:r>
          </a:p>
        </p:txBody>
      </p:sp>
      <p:sp>
        <p:nvSpPr>
          <p:cNvPr id="3" name="Vuokaaviosymboli: Liitin 18">
            <a:extLst>
              <a:ext uri="{FF2B5EF4-FFF2-40B4-BE49-F238E27FC236}">
                <a16:creationId xmlns:a16="http://schemas.microsoft.com/office/drawing/2014/main" id="{4E778545-A2C6-6C54-911E-ECB6D92A9CF6}"/>
              </a:ext>
            </a:extLst>
          </p:cNvPr>
          <p:cNvSpPr/>
          <p:nvPr/>
        </p:nvSpPr>
        <p:spPr>
          <a:xfrm>
            <a:off x="8901880" y="1354335"/>
            <a:ext cx="1219200" cy="361951"/>
          </a:xfrm>
          <a:prstGeom prst="flowChartConnector">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Source Sans Pro" panose="020B0503030403020204" pitchFamily="34" charset="0"/>
                <a:ea typeface="Source Sans Pro" panose="020B0503030403020204" pitchFamily="34" charset="0"/>
                <a:cs typeface="+mn-cs"/>
              </a:rPr>
              <a:t>Ei toteudu lainkaan</a:t>
            </a:r>
          </a:p>
        </p:txBody>
      </p:sp>
      <p:sp>
        <p:nvSpPr>
          <p:cNvPr id="4" name="Vuokaaviosymboli: Liitin 3">
            <a:extLst>
              <a:ext uri="{FF2B5EF4-FFF2-40B4-BE49-F238E27FC236}">
                <a16:creationId xmlns:a16="http://schemas.microsoft.com/office/drawing/2014/main" id="{3BF959D7-898E-2A4A-5863-EF7040CA1235}"/>
              </a:ext>
            </a:extLst>
          </p:cNvPr>
          <p:cNvSpPr/>
          <p:nvPr/>
        </p:nvSpPr>
        <p:spPr>
          <a:xfrm>
            <a:off x="3382529" y="4158487"/>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5" name="Vuokaaviosymboli: Liitin 4">
            <a:extLst>
              <a:ext uri="{FF2B5EF4-FFF2-40B4-BE49-F238E27FC236}">
                <a16:creationId xmlns:a16="http://schemas.microsoft.com/office/drawing/2014/main" id="{A8F44AF4-4739-E2BD-2C5F-9FF10A91BA15}"/>
              </a:ext>
            </a:extLst>
          </p:cNvPr>
          <p:cNvSpPr/>
          <p:nvPr/>
        </p:nvSpPr>
        <p:spPr>
          <a:xfrm>
            <a:off x="3382529" y="5076786"/>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407791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ukko 7">
            <a:extLst>
              <a:ext uri="{FF2B5EF4-FFF2-40B4-BE49-F238E27FC236}">
                <a16:creationId xmlns:a16="http://schemas.microsoft.com/office/drawing/2014/main" id="{B1E865D5-9214-6D2B-A0E7-FD74C8CCCA3E}"/>
              </a:ext>
            </a:extLst>
          </p:cNvPr>
          <p:cNvGraphicFramePr>
            <a:graphicFrameLocks/>
          </p:cNvGraphicFramePr>
          <p:nvPr>
            <p:extLst>
              <p:ext uri="{D42A27DB-BD31-4B8C-83A1-F6EECF244321}">
                <p14:modId xmlns:p14="http://schemas.microsoft.com/office/powerpoint/2010/main" val="2421377362"/>
              </p:ext>
            </p:extLst>
          </p:nvPr>
        </p:nvGraphicFramePr>
        <p:xfrm>
          <a:off x="503585" y="1860763"/>
          <a:ext cx="10742265" cy="2676084"/>
        </p:xfrm>
        <a:graphic>
          <a:graphicData uri="http://schemas.openxmlformats.org/drawingml/2006/table">
            <a:tbl>
              <a:tblPr firstRow="1" bandRow="1">
                <a:tableStyleId>{5C22544A-7EE6-4342-B048-85BDC9FD1C3A}</a:tableStyleId>
              </a:tblPr>
              <a:tblGrid>
                <a:gridCol w="2148453">
                  <a:extLst>
                    <a:ext uri="{9D8B030D-6E8A-4147-A177-3AD203B41FA5}">
                      <a16:colId xmlns:a16="http://schemas.microsoft.com/office/drawing/2014/main" val="2720142055"/>
                    </a:ext>
                  </a:extLst>
                </a:gridCol>
                <a:gridCol w="2148453">
                  <a:extLst>
                    <a:ext uri="{9D8B030D-6E8A-4147-A177-3AD203B41FA5}">
                      <a16:colId xmlns:a16="http://schemas.microsoft.com/office/drawing/2014/main" val="773661579"/>
                    </a:ext>
                  </a:extLst>
                </a:gridCol>
                <a:gridCol w="2148453">
                  <a:extLst>
                    <a:ext uri="{9D8B030D-6E8A-4147-A177-3AD203B41FA5}">
                      <a16:colId xmlns:a16="http://schemas.microsoft.com/office/drawing/2014/main" val="636786878"/>
                    </a:ext>
                  </a:extLst>
                </a:gridCol>
                <a:gridCol w="2148453">
                  <a:extLst>
                    <a:ext uri="{9D8B030D-6E8A-4147-A177-3AD203B41FA5}">
                      <a16:colId xmlns:a16="http://schemas.microsoft.com/office/drawing/2014/main" val="2291043791"/>
                    </a:ext>
                  </a:extLst>
                </a:gridCol>
                <a:gridCol w="2148453">
                  <a:extLst>
                    <a:ext uri="{9D8B030D-6E8A-4147-A177-3AD203B41FA5}">
                      <a16:colId xmlns:a16="http://schemas.microsoft.com/office/drawing/2014/main" val="3437294795"/>
                    </a:ext>
                  </a:extLst>
                </a:gridCol>
              </a:tblGrid>
              <a:tr h="664175">
                <a:tc>
                  <a:txBody>
                    <a:bodyPr/>
                    <a:lstStyle/>
                    <a:p>
                      <a:r>
                        <a:rPr lang="fi-FI" sz="1200">
                          <a:solidFill>
                            <a:schemeClr val="tx1"/>
                          </a:solidFill>
                          <a:latin typeface="Source Sans Pro"/>
                          <a:ea typeface="Source Sans Pro"/>
                        </a:rPr>
                        <a:t>Strategian painopiste</a:t>
                      </a:r>
                    </a:p>
                  </a:txBody>
                  <a:tcPr/>
                </a:tc>
                <a:tc>
                  <a:txBody>
                    <a:bodyPr/>
                    <a:lstStyle/>
                    <a:p>
                      <a:r>
                        <a:rPr lang="fi-FI" sz="1200">
                          <a:solidFill>
                            <a:schemeClr val="tx1"/>
                          </a:solidFill>
                          <a:latin typeface="Source Sans Pro"/>
                          <a:ea typeface="Source Sans Pro"/>
                        </a:rPr>
                        <a:t>Strateginen päämäärä</a:t>
                      </a:r>
                    </a:p>
                  </a:txBody>
                  <a:tcPr/>
                </a:tc>
                <a:tc>
                  <a:txBody>
                    <a:bodyPr/>
                    <a:lstStyle/>
                    <a:p>
                      <a:r>
                        <a:rPr lang="fi-FI" sz="1200">
                          <a:solidFill>
                            <a:schemeClr val="tx1"/>
                          </a:solidFill>
                          <a:latin typeface="Source Sans Pro"/>
                          <a:ea typeface="Source Sans Pro"/>
                        </a:rPr>
                        <a:t>Mittari</a:t>
                      </a:r>
                    </a:p>
                  </a:txBody>
                  <a:tcPr/>
                </a:tc>
                <a:tc>
                  <a:txBody>
                    <a:bodyPr/>
                    <a:lstStyle/>
                    <a:p>
                      <a:r>
                        <a:rPr lang="fi-FI" sz="1200">
                          <a:solidFill>
                            <a:schemeClr val="tx1"/>
                          </a:solidFill>
                          <a:latin typeface="Source Sans Pro"/>
                          <a:ea typeface="Source Sans Pro"/>
                        </a:rPr>
                        <a:t>Tavoitetaso 2025</a:t>
                      </a:r>
                    </a:p>
                  </a:txBody>
                  <a:tcPr/>
                </a:tc>
                <a:tc>
                  <a:txBody>
                    <a:bodyPr/>
                    <a:lstStyle/>
                    <a:p>
                      <a:r>
                        <a:rPr lang="fi-FI" sz="1200">
                          <a:solidFill>
                            <a:schemeClr val="tx1"/>
                          </a:solidFill>
                          <a:latin typeface="Source Sans Pro"/>
                          <a:ea typeface="Source Sans Pro"/>
                        </a:rPr>
                        <a:t>Ennuste 2025</a:t>
                      </a:r>
                    </a:p>
                  </a:txBody>
                  <a:tcPr/>
                </a:tc>
                <a:extLst>
                  <a:ext uri="{0D108BD9-81ED-4DB2-BD59-A6C34878D82A}">
                    <a16:rowId xmlns:a16="http://schemas.microsoft.com/office/drawing/2014/main" val="28873586"/>
                  </a:ext>
                </a:extLst>
              </a:tr>
              <a:tr h="641145">
                <a:tc rowSpan="3">
                  <a:txBody>
                    <a:bodyPr/>
                    <a:lstStyle/>
                    <a:p>
                      <a:r>
                        <a:rPr lang="fi-FI" sz="1400">
                          <a:solidFill>
                            <a:schemeClr val="tx1"/>
                          </a:solidFill>
                          <a:latin typeface="Source Sans Pro"/>
                          <a:ea typeface="Source Sans Pro"/>
                        </a:rPr>
                        <a:t>Kestävä talous</a:t>
                      </a:r>
                      <a:endParaRPr lang="fi-FI">
                        <a:solidFill>
                          <a:schemeClr val="tx1"/>
                        </a:solidFill>
                      </a:endParaRPr>
                    </a:p>
                  </a:txBody>
                  <a:tcPr/>
                </a:tc>
                <a:tc>
                  <a:txBody>
                    <a:bodyPr/>
                    <a:lstStyle/>
                    <a:p>
                      <a:r>
                        <a:rPr lang="fi-FI" sz="1400">
                          <a:solidFill>
                            <a:schemeClr val="tx1"/>
                          </a:solidFill>
                          <a:latin typeface="Source Sans Pro"/>
                          <a:ea typeface="Source Sans Pro"/>
                        </a:rPr>
                        <a:t>Tehokasta ja taloudellista toimintaa</a:t>
                      </a:r>
                    </a:p>
                  </a:txBody>
                  <a:tcPr/>
                </a:tc>
                <a:tc>
                  <a:txBody>
                    <a:bodyPr/>
                    <a:lstStyle/>
                    <a:p>
                      <a:r>
                        <a:rPr lang="fi-FI" sz="1400">
                          <a:solidFill>
                            <a:schemeClr val="tx1"/>
                          </a:solidFill>
                          <a:latin typeface="Source Sans Pro"/>
                          <a:ea typeface="Source Sans Pro"/>
                        </a:rPr>
                        <a:t>Toimintamenot eur/as/v</a:t>
                      </a:r>
                    </a:p>
                  </a:txBody>
                  <a:tcPr/>
                </a:tc>
                <a:tc>
                  <a:txBody>
                    <a:bodyPr/>
                    <a:lstStyle/>
                    <a:p>
                      <a:r>
                        <a:rPr lang="fi-FI" sz="1400">
                          <a:solidFill>
                            <a:schemeClr val="tx1"/>
                          </a:solidFill>
                          <a:latin typeface="Source Sans Pro"/>
                          <a:ea typeface="Source Sans Pro"/>
                        </a:rPr>
                        <a:t>147 eur/as  (TA 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Ennuste 2025: </a:t>
                      </a:r>
                      <a:r>
                        <a:rPr lang="fi-FI" sz="1400" b="0" i="0" u="none" strike="noStrike" kern="1200" cap="none" spc="0" normalizeH="0" baseline="0" noProof="0">
                          <a:ln>
                            <a:noFill/>
                          </a:ln>
                          <a:solidFill>
                            <a:schemeClr val="tx1"/>
                          </a:solidFill>
                          <a:effectLst/>
                          <a:uLnTx/>
                          <a:uFillTx/>
                          <a:latin typeface="Source Sans Pro"/>
                          <a:ea typeface="Source Sans Pro"/>
                          <a:cs typeface="+mn-cs"/>
                        </a:rPr>
                        <a:t>145</a:t>
                      </a: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 eur/as</a:t>
                      </a:r>
                    </a:p>
                  </a:txBody>
                  <a:tcPr/>
                </a:tc>
                <a:extLst>
                  <a:ext uri="{0D108BD9-81ED-4DB2-BD59-A6C34878D82A}">
                    <a16:rowId xmlns:a16="http://schemas.microsoft.com/office/drawing/2014/main" val="2256277660"/>
                  </a:ext>
                </a:extLst>
              </a:tr>
              <a:tr h="493969">
                <a:tc vMerge="1">
                  <a:txBody>
                    <a:bodyPr/>
                    <a:lstStyle/>
                    <a:p>
                      <a:endParaRPr lang="fi-FI" sz="1200"/>
                    </a:p>
                  </a:txBody>
                  <a:tcPr/>
                </a:tc>
                <a:tc rowSpan="2">
                  <a:txBody>
                    <a:bodyPr/>
                    <a:lstStyle/>
                    <a:p>
                      <a:r>
                        <a:rPr lang="fi-FI" sz="1400">
                          <a:solidFill>
                            <a:schemeClr val="tx1"/>
                          </a:solidFill>
                          <a:latin typeface="Source Sans Pro"/>
                          <a:ea typeface="Source Sans Pro"/>
                        </a:rPr>
                        <a:t>Tasapainoinen talous</a:t>
                      </a:r>
                    </a:p>
                  </a:txBody>
                  <a:tcPr/>
                </a:tc>
                <a:tc>
                  <a:txBody>
                    <a:bodyPr/>
                    <a:lstStyle/>
                    <a:p>
                      <a:r>
                        <a:rPr lang="fi-FI" sz="1400">
                          <a:solidFill>
                            <a:schemeClr val="tx1"/>
                          </a:solidFill>
                          <a:latin typeface="Source Sans Pro"/>
                          <a:ea typeface="Source Sans Pro"/>
                        </a:rPr>
                        <a:t>Lisävelka eur/as/v*</a:t>
                      </a:r>
                    </a:p>
                  </a:txBody>
                  <a:tcPr/>
                </a:tc>
                <a:tc>
                  <a:txBody>
                    <a:bodyPr/>
                    <a:lstStyle/>
                    <a:p>
                      <a:r>
                        <a:rPr lang="fi-FI" sz="1400">
                          <a:solidFill>
                            <a:schemeClr val="tx1"/>
                          </a:solidFill>
                          <a:latin typeface="Source Sans Pro"/>
                          <a:ea typeface="Source Sans Pro"/>
                        </a:rPr>
                        <a:t>20 eur/as (TA 25)</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Ennuste 2025: </a:t>
                      </a:r>
                      <a:r>
                        <a:rPr lang="fi-FI" sz="1400" b="0" i="0" u="none" strike="noStrike" kern="1200" cap="none" spc="0" normalizeH="0" baseline="0" noProof="0">
                          <a:ln>
                            <a:noFill/>
                          </a:ln>
                          <a:solidFill>
                            <a:schemeClr val="tx1"/>
                          </a:solidFill>
                          <a:effectLst/>
                          <a:uLnTx/>
                          <a:uFillTx/>
                          <a:latin typeface="Source Sans Pro"/>
                          <a:ea typeface="Source Sans Pro"/>
                          <a:cs typeface="+mn-cs"/>
                        </a:rPr>
                        <a:t>-45 </a:t>
                      </a: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eur/as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chemeClr val="tx1"/>
                        </a:solidFill>
                        <a:effectLst/>
                        <a:uLnTx/>
                        <a:uFillTx/>
                        <a:latin typeface="Source Sans Pro" panose="020B0503030403020204" pitchFamily="34" charset="0"/>
                        <a:ea typeface="Source Sans Pro" panose="020B0503030403020204" pitchFamily="34" charset="0"/>
                        <a:cs typeface="+mn-cs"/>
                      </a:endParaRPr>
                    </a:p>
                  </a:txBody>
                  <a:tcPr/>
                </a:tc>
                <a:extLst>
                  <a:ext uri="{0D108BD9-81ED-4DB2-BD59-A6C34878D82A}">
                    <a16:rowId xmlns:a16="http://schemas.microsoft.com/office/drawing/2014/main" val="3017470040"/>
                  </a:ext>
                </a:extLst>
              </a:tr>
              <a:tr h="852604">
                <a:tc vMerge="1">
                  <a:txBody>
                    <a:bodyPr/>
                    <a:lstStyle/>
                    <a:p>
                      <a:endParaRPr lang="fi-FI" sz="1200"/>
                    </a:p>
                  </a:txBody>
                  <a:tcPr/>
                </a:tc>
                <a:tc vMerge="1">
                  <a:txBody>
                    <a:bodyPr/>
                    <a:lstStyle/>
                    <a:p>
                      <a:endParaRPr lang="fi-FI" sz="1200"/>
                    </a:p>
                  </a:txBody>
                  <a:tcPr/>
                </a:tc>
                <a:tc>
                  <a:txBody>
                    <a:bodyPr/>
                    <a:lstStyle/>
                    <a:p>
                      <a:r>
                        <a:rPr lang="fi-FI" sz="1400">
                          <a:solidFill>
                            <a:schemeClr val="tx1"/>
                          </a:solidFill>
                          <a:latin typeface="Source Sans Pro"/>
                          <a:ea typeface="Source Sans Pro"/>
                        </a:rPr>
                        <a:t>Laskuttamattoman veden osuus verkostoon pumpatusta vesimäärästä</a:t>
                      </a:r>
                    </a:p>
                  </a:txBody>
                  <a:tcPr/>
                </a:tc>
                <a:tc>
                  <a:txBody>
                    <a:bodyPr/>
                    <a:lstStyle/>
                    <a:p>
                      <a:r>
                        <a:rPr lang="fi-FI" sz="1400">
                          <a:solidFill>
                            <a:schemeClr val="tx1"/>
                          </a:solidFill>
                          <a:latin typeface="Source Sans Pro"/>
                          <a:ea typeface="Source Sans Pro"/>
                        </a:rPr>
                        <a:t>Enintään 19 %</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Ennuste 2025: </a:t>
                      </a:r>
                      <a:r>
                        <a:rPr lang="fi-FI" sz="1400" b="0" i="0" u="none" strike="noStrike" kern="1200" cap="none" spc="0" normalizeH="0" baseline="0" noProof="0">
                          <a:ln>
                            <a:noFill/>
                          </a:ln>
                          <a:solidFill>
                            <a:schemeClr val="tx1"/>
                          </a:solidFill>
                          <a:effectLst/>
                          <a:uLnTx/>
                          <a:uFillTx/>
                          <a:latin typeface="Source Sans Pro"/>
                          <a:ea typeface="Source Sans Pro"/>
                          <a:cs typeface="+mn-cs"/>
                        </a:rPr>
                        <a:t>16 </a:t>
                      </a:r>
                      <a:r>
                        <a:rPr kumimoji="0" lang="fi-FI" sz="1400" b="0" i="0" u="none" strike="noStrike" kern="1200" cap="none" spc="0" normalizeH="0" baseline="0" noProof="0">
                          <a:ln>
                            <a:noFill/>
                          </a:ln>
                          <a:solidFill>
                            <a:schemeClr val="tx1"/>
                          </a:solidFill>
                          <a:effectLst/>
                          <a:uLnTx/>
                          <a:uFillTx/>
                          <a:latin typeface="Source Sans Pro"/>
                          <a:ea typeface="Source Sans Pro"/>
                          <a:cs typeface="+mn-cs"/>
                        </a:rPr>
                        <a:t>%</a:t>
                      </a:r>
                    </a:p>
                  </a:txBody>
                  <a:tcPr/>
                </a:tc>
                <a:extLst>
                  <a:ext uri="{0D108BD9-81ED-4DB2-BD59-A6C34878D82A}">
                    <a16:rowId xmlns:a16="http://schemas.microsoft.com/office/drawing/2014/main" val="2203797986"/>
                  </a:ext>
                </a:extLst>
              </a:tr>
            </a:tbl>
          </a:graphicData>
        </a:graphic>
      </p:graphicFrame>
      <p:pic>
        <p:nvPicPr>
          <p:cNvPr id="6" name="Kuva 5">
            <a:extLst>
              <a:ext uri="{FF2B5EF4-FFF2-40B4-BE49-F238E27FC236}">
                <a16:creationId xmlns:a16="http://schemas.microsoft.com/office/drawing/2014/main" id="{B036CCC2-11EE-2BB7-BB0D-5ABD1022B6D5}"/>
              </a:ext>
            </a:extLst>
          </p:cNvPr>
          <p:cNvPicPr>
            <a:picLocks noChangeAspect="1"/>
          </p:cNvPicPr>
          <p:nvPr/>
        </p:nvPicPr>
        <p:blipFill>
          <a:blip r:embed="rId3"/>
          <a:stretch>
            <a:fillRect/>
          </a:stretch>
        </p:blipFill>
        <p:spPr>
          <a:xfrm>
            <a:off x="5258646" y="5244669"/>
            <a:ext cx="5987204" cy="1158192"/>
          </a:xfrm>
          <a:prstGeom prst="rect">
            <a:avLst/>
          </a:prstGeom>
        </p:spPr>
      </p:pic>
      <p:sp>
        <p:nvSpPr>
          <p:cNvPr id="9" name="Otsikko 13">
            <a:extLst>
              <a:ext uri="{FF2B5EF4-FFF2-40B4-BE49-F238E27FC236}">
                <a16:creationId xmlns:a16="http://schemas.microsoft.com/office/drawing/2014/main" id="{40DBEBB5-B1CD-B188-23B1-DED35D387771}"/>
              </a:ext>
            </a:extLst>
          </p:cNvPr>
          <p:cNvSpPr txBox="1">
            <a:spLocks/>
          </p:cNvSpPr>
          <p:nvPr/>
        </p:nvSpPr>
        <p:spPr>
          <a:xfrm>
            <a:off x="652008" y="457506"/>
            <a:ext cx="6967992" cy="809668"/>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t>Tuottavuusohjelman seuranta 2025 (alustava)</a:t>
            </a:r>
            <a:br>
              <a:rPr kumimoji="0" lang="fi-FI" sz="280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br>
              <a:rPr kumimoji="0" lang="fi-FI" sz="2000" i="0" u="none" strike="noStrike" kern="1200" cap="none" spc="0" normalizeH="0" baseline="0" noProof="0">
                <a:ln>
                  <a:noFill/>
                </a:ln>
                <a:solidFill>
                  <a:prstClr val="black"/>
                </a:solidFill>
                <a:effectLst/>
                <a:uLnTx/>
                <a:uFillTx/>
                <a:latin typeface="Calibri Light" panose="020F0302020204030204"/>
                <a:ea typeface="Source Sans Pro Semibold" panose="020B0503030403020204" pitchFamily="34" charset="0"/>
                <a:cs typeface="+mj-cs"/>
              </a:rPr>
            </a:br>
            <a:br>
              <a:rPr kumimoji="0" lang="fi-FI" sz="280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endParaRPr kumimoji="0" lang="fi-FI" sz="3300" i="0" u="none" strike="noStrike" kern="1200" cap="none" spc="0" normalizeH="0" baseline="0" noProof="0">
              <a:ln>
                <a:noFill/>
              </a:ln>
              <a:solidFill>
                <a:srgbClr val="000000"/>
              </a:solidFill>
              <a:effectLst/>
              <a:uLnTx/>
              <a:uFillTx/>
              <a:latin typeface="Source Sans Pro Semibold" panose="020B0503030403020204" pitchFamily="34" charset="0"/>
              <a:ea typeface="Source Sans Pro Semibold" panose="020B0503030403020204" pitchFamily="34" charset="0"/>
              <a:cs typeface="+mj-cs"/>
            </a:endParaRPr>
          </a:p>
        </p:txBody>
      </p:sp>
      <p:sp>
        <p:nvSpPr>
          <p:cNvPr id="2" name="TextBox 1">
            <a:extLst>
              <a:ext uri="{FF2B5EF4-FFF2-40B4-BE49-F238E27FC236}">
                <a16:creationId xmlns:a16="http://schemas.microsoft.com/office/drawing/2014/main" id="{3885BA55-F06F-0F31-6C5C-830133663B08}"/>
              </a:ext>
            </a:extLst>
          </p:cNvPr>
          <p:cNvSpPr txBox="1"/>
          <p:nvPr/>
        </p:nvSpPr>
        <p:spPr>
          <a:xfrm>
            <a:off x="852714" y="5500248"/>
            <a:ext cx="381907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err="1">
                <a:ea typeface="+mn-lt"/>
                <a:cs typeface="+mn-lt"/>
              </a:rPr>
              <a:t>Laskuttamattoman</a:t>
            </a:r>
            <a:r>
              <a:rPr lang="en-US" sz="1050">
                <a:ea typeface="+mn-lt"/>
                <a:cs typeface="+mn-lt"/>
              </a:rPr>
              <a:t> </a:t>
            </a:r>
            <a:r>
              <a:rPr lang="en-US" sz="1050" err="1">
                <a:ea typeface="+mn-lt"/>
                <a:cs typeface="+mn-lt"/>
              </a:rPr>
              <a:t>veden</a:t>
            </a:r>
            <a:r>
              <a:rPr lang="en-US" sz="1050">
                <a:ea typeface="+mn-lt"/>
                <a:cs typeface="+mn-lt"/>
              </a:rPr>
              <a:t> </a:t>
            </a:r>
            <a:r>
              <a:rPr lang="en-US" sz="1050" err="1">
                <a:ea typeface="+mn-lt"/>
                <a:cs typeface="+mn-lt"/>
              </a:rPr>
              <a:t>ennuste</a:t>
            </a:r>
            <a:r>
              <a:rPr lang="en-US" sz="1050">
                <a:ea typeface="+mn-lt"/>
                <a:cs typeface="+mn-lt"/>
              </a:rPr>
              <a:t> on </a:t>
            </a:r>
            <a:r>
              <a:rPr lang="en-US" sz="1050" err="1">
                <a:ea typeface="+mn-lt"/>
                <a:cs typeface="+mn-lt"/>
              </a:rPr>
              <a:t>parantunut</a:t>
            </a:r>
            <a:r>
              <a:rPr lang="en-US" sz="1050">
                <a:ea typeface="+mn-lt"/>
                <a:cs typeface="+mn-lt"/>
              </a:rPr>
              <a:t>, </a:t>
            </a:r>
            <a:r>
              <a:rPr lang="en-US" sz="1050" err="1">
                <a:ea typeface="+mn-lt"/>
                <a:cs typeface="+mn-lt"/>
              </a:rPr>
              <a:t>koska</a:t>
            </a:r>
            <a:r>
              <a:rPr lang="en-US" sz="1050">
                <a:ea typeface="+mn-lt"/>
                <a:cs typeface="+mn-lt"/>
              </a:rPr>
              <a:t> </a:t>
            </a:r>
            <a:r>
              <a:rPr lang="en-US" sz="1050" err="1">
                <a:ea typeface="+mn-lt"/>
                <a:cs typeface="+mn-lt"/>
              </a:rPr>
              <a:t>laskennoissa</a:t>
            </a:r>
            <a:r>
              <a:rPr lang="en-US" sz="1050">
                <a:ea typeface="+mn-lt"/>
                <a:cs typeface="+mn-lt"/>
              </a:rPr>
              <a:t> </a:t>
            </a:r>
            <a:r>
              <a:rPr lang="en-US" sz="1050" err="1">
                <a:ea typeface="+mn-lt"/>
                <a:cs typeface="+mn-lt"/>
              </a:rPr>
              <a:t>käytettävä</a:t>
            </a:r>
            <a:r>
              <a:rPr lang="en-US" sz="1050">
                <a:ea typeface="+mn-lt"/>
                <a:cs typeface="+mn-lt"/>
              </a:rPr>
              <a:t> data on tarkentunut.</a:t>
            </a:r>
          </a:p>
        </p:txBody>
      </p:sp>
    </p:spTree>
    <p:extLst>
      <p:ext uri="{BB962C8B-B14F-4D97-AF65-F5344CB8AC3E}">
        <p14:creationId xmlns:p14="http://schemas.microsoft.com/office/powerpoint/2010/main" val="334915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1947F5-64D6-C8EA-55E8-F32350FAB375}"/>
              </a:ext>
            </a:extLst>
          </p:cNvPr>
          <p:cNvSpPr>
            <a:spLocks noGrp="1"/>
          </p:cNvSpPr>
          <p:nvPr>
            <p:ph type="title"/>
          </p:nvPr>
        </p:nvSpPr>
        <p:spPr>
          <a:xfrm>
            <a:off x="351184" y="539859"/>
            <a:ext cx="9707216" cy="1237570"/>
          </a:xfrm>
        </p:spPr>
        <p:txBody>
          <a:bodyPr>
            <a:normAutofit fontScale="90000"/>
          </a:bodyPr>
          <a:lstStyle/>
          <a:p>
            <a:r>
              <a:rPr lang="fi-FI" sz="3100" b="1"/>
              <a:t>Tuottavuusohjelman keskeisten vuoden 2025 toimenpiteiden eteneminen ja niiden taloudelliset vaikutukset</a:t>
            </a:r>
            <a:br>
              <a:rPr lang="fi-FI" sz="2400" b="1">
                <a:solidFill>
                  <a:srgbClr val="FF0000"/>
                </a:solidFill>
              </a:rPr>
            </a:br>
            <a:endParaRPr lang="fi-FI" sz="2400" b="1">
              <a:solidFill>
                <a:srgbClr val="FF0000"/>
              </a:solidFill>
            </a:endParaRPr>
          </a:p>
        </p:txBody>
      </p:sp>
      <p:graphicFrame>
        <p:nvGraphicFramePr>
          <p:cNvPr id="13" name="Taulukko 3">
            <a:extLst>
              <a:ext uri="{FF2B5EF4-FFF2-40B4-BE49-F238E27FC236}">
                <a16:creationId xmlns:a16="http://schemas.microsoft.com/office/drawing/2014/main" id="{CF6E43E6-8A0D-6667-B422-DA81185E8B9A}"/>
              </a:ext>
            </a:extLst>
          </p:cNvPr>
          <p:cNvGraphicFramePr>
            <a:graphicFrameLocks noGrp="1"/>
          </p:cNvGraphicFramePr>
          <p:nvPr>
            <p:extLst>
              <p:ext uri="{D42A27DB-BD31-4B8C-83A1-F6EECF244321}">
                <p14:modId xmlns:p14="http://schemas.microsoft.com/office/powerpoint/2010/main" val="1166712775"/>
              </p:ext>
            </p:extLst>
          </p:nvPr>
        </p:nvGraphicFramePr>
        <p:xfrm>
          <a:off x="446788" y="1514622"/>
          <a:ext cx="11455652" cy="5236331"/>
        </p:xfrm>
        <a:graphic>
          <a:graphicData uri="http://schemas.openxmlformats.org/drawingml/2006/table">
            <a:tbl>
              <a:tblPr firstRow="1" bandRow="1"/>
              <a:tblGrid>
                <a:gridCol w="2283912">
                  <a:extLst>
                    <a:ext uri="{9D8B030D-6E8A-4147-A177-3AD203B41FA5}">
                      <a16:colId xmlns:a16="http://schemas.microsoft.com/office/drawing/2014/main" val="3871448047"/>
                    </a:ext>
                  </a:extLst>
                </a:gridCol>
                <a:gridCol w="4188260">
                  <a:extLst>
                    <a:ext uri="{9D8B030D-6E8A-4147-A177-3AD203B41FA5}">
                      <a16:colId xmlns:a16="http://schemas.microsoft.com/office/drawing/2014/main" val="1928251979"/>
                    </a:ext>
                  </a:extLst>
                </a:gridCol>
                <a:gridCol w="4983480">
                  <a:extLst>
                    <a:ext uri="{9D8B030D-6E8A-4147-A177-3AD203B41FA5}">
                      <a16:colId xmlns:a16="http://schemas.microsoft.com/office/drawing/2014/main" val="3581995807"/>
                    </a:ext>
                  </a:extLst>
                </a:gridCol>
              </a:tblGrid>
              <a:tr h="251417">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Toimenpide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Eteneminen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n-lt"/>
                        </a:rPr>
                        <a:t>Taloudellinen vaikutus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2659941657"/>
                  </a:ext>
                </a:extLst>
              </a:tr>
              <a:tr h="100124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mn-lt"/>
                        </a:rPr>
                        <a:t>Hankintatoimen kehittämien</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Hankintojen strateginen kehittämisen tavoitteena on tehdä hankintoja mahdollisimman tehokkaasti synergiaetuja hyödyntäen. Hankkeessa on aloitettu kategoriahankintamallin mukaiset hankinnat muissa paitsi yhdessä kategoriassa. Uudesta hankintakäsikirjasta on pidetty koulutuksia, ja sopimuspohjia on laadittu eri tarkoituksiin.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Säästöpotentiaaleja on tunnistettu  kategorioittain. </a:t>
                      </a:r>
                      <a:endParaRPr kumimoji="0" lang="fi-FI" sz="1200" b="0" i="0" u="none" strike="noStrike" kern="1200" cap="none" spc="0" normalizeH="0" baseline="0" noProof="0">
                        <a:ln>
                          <a:noFill/>
                        </a:ln>
                        <a:solidFill>
                          <a:schemeClr val="tx1"/>
                        </a:solidFill>
                        <a:effectLst/>
                        <a:highlight>
                          <a:srgbClr val="FFFF00"/>
                        </a:highligh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2692214259"/>
                  </a:ext>
                </a:extLst>
              </a:tr>
              <a:tr h="84721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a:latin typeface="+mn-lt"/>
                        </a:rPr>
                        <a:t>Digitalisaation hyödyntäminen</a:t>
                      </a:r>
                    </a:p>
                    <a:p>
                      <a:endParaRPr lang="fi-FI" sz="1200">
                        <a:latin typeface="+mn-lt"/>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Investointikokonaisuuden hallinnan ja seurannan työkalu saatiin täysimääräisesti käyttöön.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Digitalisaatio mahdollistaa tuottavuuden parantamisen useilla eri mekanismeilla. Tuottavuusohjelmassa tunnistetaan digitalisaatiohankkeet, joilla tuotetaan lisäarvoa liiketoimintaan. </a:t>
                      </a:r>
                      <a:endParaRPr kumimoji="0" lang="fi-FI" sz="1200" b="0" i="0" u="none" strike="noStrike" kern="1200" cap="none" spc="0" normalizeH="0" baseline="0" noProof="0">
                        <a:ln>
                          <a:noFill/>
                        </a:ln>
                        <a:solidFill>
                          <a:schemeClr val="tx1"/>
                        </a:solidFill>
                        <a:effectLst/>
                        <a:highlight>
                          <a:srgbClr val="FFFF00"/>
                        </a:highlight>
                        <a:uLnTx/>
                        <a:uFillTx/>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5187191"/>
                  </a:ext>
                </a:extLst>
              </a:tr>
              <a:tr h="847211">
                <a:tc>
                  <a:txBody>
                    <a:bodyPr/>
                    <a:lstStyle/>
                    <a:p>
                      <a:r>
                        <a:rPr lang="fi-FI" sz="1200"/>
                        <a:t>Tekoälyn hyödyntäminen ja hallintamalli (TÄHY)</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r>
                        <a:rPr lang="fi-FI" sz="1200">
                          <a:solidFill>
                            <a:schemeClr val="tx1"/>
                          </a:solidFill>
                        </a:rPr>
                        <a:t>TÄHY-projekti on saatu päätökseen huhtikuussa 2025. Projektissa luotiin pohja tekoälyn hyödyntämiselle. Tunnistimme tekoälyn mahdollistamat keinot toiminnan tehostamiselle ja tuottavuuden parantamiselle. Hallintamallin ensimmäinen versio on valmistunut. Käyttötapauksia on tunnistettu laajasti ja niitä on jaoteltu tyypeittäin. Kunkin käyttötapauksen toteuttamiskelpoisuutta ja -kannattavuutta on myös arvioitu pisteyttämällä käyttötapauksia. </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Säästöpotentiaalia ei tässä vaiheessa pystytä vielä arvioimaan, sillä tässä projektissa luodaan edellytyksiä tekoälyn käytölle HSY:ssä. </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445850235"/>
                  </a:ext>
                </a:extLst>
              </a:tr>
              <a:tr h="847211">
                <a:tc>
                  <a:txBody>
                    <a:bodyPr/>
                    <a:lstStyle/>
                    <a:p>
                      <a:r>
                        <a:rPr lang="fi-FI" sz="1200">
                          <a:latin typeface="+mn-lt"/>
                        </a:rPr>
                        <a:t>Fiksummin-kampanja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Hankkeen tavoitteena on parantaa kuntayhtymän taloudellista tilannetta ja toiminnan tehokkuutta kiinnittämällä huomiota kustannustehokkaisiin ja sujuviin toimintatapoihin. Sisäinen säästökampanja toteutettiin ja aloitteita tehtiin 39 kpl, joista 14 arvioitiin toteuttamiskelpoiseksi.</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chemeClr val="tx1"/>
                          </a:solidFill>
                          <a:effectLst/>
                          <a:uLnTx/>
                          <a:uFillTx/>
                          <a:latin typeface="+mn-lt"/>
                          <a:ea typeface="+mn-ea"/>
                          <a:cs typeface="+mn-cs"/>
                        </a:rPr>
                        <a:t>Jokaisen aloitteen osalta on arvioitu taloudellinen säästöpotentiaali, noin 0,5 milj. euroa/v. Fiksummin –kampanja on palkittu ulkopuolisen tahon toimesta (Tekojen tori). Tärkeissä töissä on valtakunnallinen työelämän kehittämiskokonaisuus, jonka Tekojen tori -sivustolle kirjattiin tänä vuonna yhteensä 265 kehittämistekoa, 65 organisaatiosta HSY sai kunniakirjan kehittämisteostaan ”Fiksummin-aloitekampanjalla sujuvuutta, tehokkuutta ja säästöä”</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997069962"/>
                  </a:ext>
                </a:extLst>
              </a:tr>
            </a:tbl>
          </a:graphicData>
        </a:graphic>
      </p:graphicFrame>
    </p:spTree>
    <p:extLst>
      <p:ext uri="{BB962C8B-B14F-4D97-AF65-F5344CB8AC3E}">
        <p14:creationId xmlns:p14="http://schemas.microsoft.com/office/powerpoint/2010/main" val="4199960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437E-5285-9680-4CAF-1313691BFF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8CF6F5-9EB1-66E3-C5F3-27574F460C75}"/>
              </a:ext>
            </a:extLst>
          </p:cNvPr>
          <p:cNvSpPr>
            <a:spLocks noGrp="1"/>
          </p:cNvSpPr>
          <p:nvPr>
            <p:ph type="title" idx="4294967295"/>
          </p:nvPr>
        </p:nvSpPr>
        <p:spPr>
          <a:xfrm>
            <a:off x="341556" y="452672"/>
            <a:ext cx="11399838" cy="602057"/>
          </a:xfrm>
        </p:spPr>
        <p:txBody>
          <a:bodyPr/>
          <a:lstStyle/>
          <a:p>
            <a:r>
              <a:rPr lang="fi-FI" sz="2800">
                <a:latin typeface="Source Sans Pro Semibold"/>
                <a:ea typeface="Source Sans Pro Semibold"/>
              </a:rPr>
              <a:t>HSY:n rahavirtalaskelma 1-12 2025 (alustava)</a:t>
            </a:r>
          </a:p>
        </p:txBody>
      </p:sp>
      <p:sp>
        <p:nvSpPr>
          <p:cNvPr id="14" name="Tekstiruutu 13">
            <a:extLst>
              <a:ext uri="{FF2B5EF4-FFF2-40B4-BE49-F238E27FC236}">
                <a16:creationId xmlns:a16="http://schemas.microsoft.com/office/drawing/2014/main" id="{02F6DD75-F984-38AA-A130-83BFFC630650}"/>
              </a:ext>
            </a:extLst>
          </p:cNvPr>
          <p:cNvSpPr txBox="1"/>
          <p:nvPr/>
        </p:nvSpPr>
        <p:spPr>
          <a:xfrm>
            <a:off x="8307094" y="1329963"/>
            <a:ext cx="3431516" cy="4401205"/>
          </a:xfrm>
          <a:prstGeom prst="rect">
            <a:avLst/>
          </a:prstGeom>
          <a:noFill/>
        </p:spPr>
        <p:txBody>
          <a:bodyPr wrap="square" lIns="91440" tIns="45720" rIns="91440" bIns="45720" rtlCol="0" anchor="t">
            <a:spAutoFit/>
          </a:bodyPr>
          <a:lstStyle/>
          <a:p>
            <a:pPr defTabSz="457200">
              <a:defRPr/>
            </a:pPr>
            <a:r>
              <a:rPr lang="fi-FI" sz="1400">
                <a:latin typeface="Arial"/>
              </a:rPr>
              <a:t>Toiminnan ja investointien rahavirta vahvistui 2025 talousarvioon verrattuna ja uutta lainaa jouduttiin nostamaan selvästi talousarviota vähemmän.</a:t>
            </a:r>
            <a:endParaRPr lang="fi-FI" sz="1400">
              <a:latin typeface="Arial"/>
              <a:cs typeface="Arial"/>
            </a:endParaRPr>
          </a:p>
          <a:p>
            <a:pPr defTabSz="457200">
              <a:defRPr/>
            </a:pPr>
            <a:endParaRPr lang="fi-FI" sz="1400">
              <a:solidFill>
                <a:srgbClr val="FF0000"/>
              </a:solidFill>
              <a:latin typeface="Arial"/>
              <a:cs typeface="Arial"/>
            </a:endParaRPr>
          </a:p>
          <a:p>
            <a:pPr defTabSz="457200">
              <a:defRPr/>
            </a:pPr>
            <a:r>
              <a:rPr lang="fi-FI" sz="1400">
                <a:latin typeface="Arial"/>
              </a:rPr>
              <a:t>2025 aikana osa rahoitustarpeesta katettiin kassavaroin ja uutta lainaa nostettiin vain 75 milj. euroa, nykyisiä </a:t>
            </a:r>
            <a:r>
              <a:rPr lang="fi-FI" sz="1400">
                <a:latin typeface="Arial"/>
                <a:cs typeface="Arial"/>
              </a:rPr>
              <a:t>lainoja </a:t>
            </a:r>
            <a:r>
              <a:rPr lang="fi-FI" sz="1400">
                <a:latin typeface="Arial"/>
              </a:rPr>
              <a:t>lyhennettiin 111,3 milj. euroa. HSY:n velkaantumisen hidastui kaudella talousarviota nopeammin.</a:t>
            </a:r>
            <a:endParaRPr lang="fi-FI" sz="1400">
              <a:latin typeface="Arial"/>
              <a:cs typeface="Arial"/>
            </a:endParaRPr>
          </a:p>
          <a:p>
            <a:pPr marL="285750" lvl="0" indent="-285750" defTabSz="457200">
              <a:buFont typeface="Arial" panose="020B0604020202020204" pitchFamily="34" charset="0"/>
              <a:buChar char="•"/>
              <a:defRPr/>
            </a:pPr>
            <a:endParaRPr lang="fi-FI" sz="1400">
              <a:solidFill>
                <a:srgbClr val="FF0000"/>
              </a:solidFill>
              <a:latin typeface="Arial"/>
            </a:endParaRPr>
          </a:p>
          <a:p>
            <a:pPr lvl="0" defTabSz="457200">
              <a:defRPr/>
            </a:pPr>
            <a:r>
              <a:rPr lang="fi-FI" sz="1400">
                <a:latin typeface="Arial"/>
                <a:cs typeface="Arial"/>
              </a:rPr>
              <a:t>Loppuvuoden rahoitustarve pystyttiin kattamamaan tulorahoituksella, joten lyhytaikaisia lainoja ei nostettu 2025 aikana. </a:t>
            </a:r>
          </a:p>
          <a:p>
            <a:pPr lvl="0" defTabSz="457200">
              <a:defRPr/>
            </a:pPr>
            <a:endParaRPr lang="fi-FI" sz="1400">
              <a:latin typeface="Arial"/>
              <a:cs typeface="Arial"/>
            </a:endParaRPr>
          </a:p>
          <a:p>
            <a:pPr lvl="0" defTabSz="457200">
              <a:defRPr/>
            </a:pPr>
            <a:r>
              <a:rPr lang="fi-FI" sz="1400">
                <a:latin typeface="Arial" panose="020B0604020202020204" pitchFamily="34" charset="0"/>
                <a:ea typeface="Source Sans Pro"/>
                <a:cs typeface="Arial" panose="020B0604020202020204" pitchFamily="34" charset="0"/>
              </a:rPr>
              <a:t>Omavaraisuusaste vahvistui ja ennuste vuodelle 2025 on 27,3 % (TP 2024 26,8%)</a:t>
            </a:r>
            <a:endParaRPr lang="fi-FI" sz="1400">
              <a:latin typeface="Arial" panose="020B0604020202020204" pitchFamily="34" charset="0"/>
              <a:cs typeface="Arial" panose="020B0604020202020204" pitchFamily="34" charset="0"/>
            </a:endParaRPr>
          </a:p>
        </p:txBody>
      </p:sp>
      <p:sp>
        <p:nvSpPr>
          <p:cNvPr id="7" name="Suorakulmio 6">
            <a:extLst>
              <a:ext uri="{FF2B5EF4-FFF2-40B4-BE49-F238E27FC236}">
                <a16:creationId xmlns:a16="http://schemas.microsoft.com/office/drawing/2014/main" id="{DBC6F477-3D3F-4715-AA58-73DAE3C5F208}"/>
              </a:ext>
            </a:extLst>
          </p:cNvPr>
          <p:cNvSpPr/>
          <p:nvPr/>
        </p:nvSpPr>
        <p:spPr>
          <a:xfrm>
            <a:off x="3162959" y="4777697"/>
            <a:ext cx="3494639" cy="22524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highlight>
                <a:srgbClr val="249D9B"/>
              </a:highlight>
              <a:uLnTx/>
              <a:uFillTx/>
              <a:latin typeface="Arial"/>
              <a:ea typeface="+mn-ea"/>
              <a:cs typeface="+mn-cs"/>
            </a:endParaRPr>
          </a:p>
        </p:txBody>
      </p:sp>
      <p:sp>
        <p:nvSpPr>
          <p:cNvPr id="5" name="Suorakulmio 6">
            <a:extLst>
              <a:ext uri="{FF2B5EF4-FFF2-40B4-BE49-F238E27FC236}">
                <a16:creationId xmlns:a16="http://schemas.microsoft.com/office/drawing/2014/main" id="{73E58302-6C43-4ECB-3C61-3B361F538B18}"/>
              </a:ext>
            </a:extLst>
          </p:cNvPr>
          <p:cNvSpPr/>
          <p:nvPr/>
        </p:nvSpPr>
        <p:spPr>
          <a:xfrm>
            <a:off x="3162959" y="3203760"/>
            <a:ext cx="3494639" cy="225240"/>
          </a:xfrm>
          <a:prstGeom prst="rect">
            <a:avLst/>
          </a:prstGeom>
          <a:noFill/>
          <a:ln w="254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i-FI" sz="2400" b="0" i="0" u="none" strike="noStrike" kern="1200" cap="none" spc="0" normalizeH="0" baseline="0" noProof="0">
              <a:ln>
                <a:noFill/>
              </a:ln>
              <a:solidFill>
                <a:prstClr val="white"/>
              </a:solidFill>
              <a:effectLst/>
              <a:highlight>
                <a:srgbClr val="249D9B"/>
              </a:highlight>
              <a:uLnTx/>
              <a:uFillTx/>
              <a:latin typeface="Arial"/>
              <a:ea typeface="+mn-ea"/>
              <a:cs typeface="+mn-cs"/>
            </a:endParaRPr>
          </a:p>
        </p:txBody>
      </p:sp>
      <p:pic>
        <p:nvPicPr>
          <p:cNvPr id="4" name="Picture 3">
            <a:extLst>
              <a:ext uri="{FF2B5EF4-FFF2-40B4-BE49-F238E27FC236}">
                <a16:creationId xmlns:a16="http://schemas.microsoft.com/office/drawing/2014/main" id="{7CACE31B-756D-BB86-A731-F01F5584521B}"/>
              </a:ext>
            </a:extLst>
          </p:cNvPr>
          <p:cNvPicPr>
            <a:picLocks noChangeAspect="1"/>
          </p:cNvPicPr>
          <p:nvPr/>
        </p:nvPicPr>
        <p:blipFill>
          <a:blip r:embed="rId2"/>
          <a:stretch>
            <a:fillRect/>
          </a:stretch>
        </p:blipFill>
        <p:spPr>
          <a:xfrm>
            <a:off x="453390" y="1213260"/>
            <a:ext cx="7433310" cy="4517908"/>
          </a:xfrm>
          <a:prstGeom prst="rect">
            <a:avLst/>
          </a:prstGeom>
        </p:spPr>
      </p:pic>
    </p:spTree>
    <p:extLst>
      <p:ext uri="{BB962C8B-B14F-4D97-AF65-F5344CB8AC3E}">
        <p14:creationId xmlns:p14="http://schemas.microsoft.com/office/powerpoint/2010/main" val="420516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tsikko 13">
            <a:extLst>
              <a:ext uri="{FF2B5EF4-FFF2-40B4-BE49-F238E27FC236}">
                <a16:creationId xmlns:a16="http://schemas.microsoft.com/office/drawing/2014/main" id="{7EA2F263-14ED-FD25-8E1F-80ABBFBA247E}"/>
              </a:ext>
            </a:extLst>
          </p:cNvPr>
          <p:cNvSpPr>
            <a:spLocks noGrp="1"/>
          </p:cNvSpPr>
          <p:nvPr>
            <p:ph type="title"/>
          </p:nvPr>
        </p:nvSpPr>
        <p:spPr>
          <a:xfrm>
            <a:off x="351184" y="539859"/>
            <a:ext cx="8062974" cy="80966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t>OMISTAJIEN ASETTAMIEN TAVOITTEIDEN SEURANTA</a:t>
            </a:r>
            <a:br>
              <a:rPr kumimoji="0" lang="fi-FI" sz="2800" i="0" u="none" strike="noStrike" kern="1200" cap="none" spc="0" normalizeH="0" baseline="0" noProof="0">
                <a:ln>
                  <a:noFill/>
                </a:ln>
                <a:effectLst/>
                <a:uLnTx/>
                <a:uFillTx/>
                <a:latin typeface="Source Sans Pro Semibold" panose="020B0603030403020204" pitchFamily="34" charset="0"/>
                <a:ea typeface="Source Sans Pro Semibold" panose="020B0603030403020204" pitchFamily="34" charset="0"/>
              </a:rPr>
            </a:br>
            <a:r>
              <a:rPr kumimoji="0" lang="fi-FI" sz="1800" i="0" u="none" strike="noStrike" kern="1200" cap="none" spc="0" normalizeH="0" baseline="0" noProof="0">
                <a:ln>
                  <a:noFill/>
                </a:ln>
                <a:solidFill>
                  <a:prstClr val="black"/>
                </a:solidFill>
                <a:effectLst/>
                <a:uLnTx/>
                <a:uFillTx/>
                <a:latin typeface="Source Sans Pro Semibold" panose="020B0603030403020204" pitchFamily="34" charset="0"/>
                <a:ea typeface="Source Sans Pro Semibold" panose="020B0603030403020204" pitchFamily="34" charset="0"/>
                <a:cs typeface="+mn-cs"/>
              </a:rPr>
              <a:t>3. Vesi- ja jätehuollon toimivuuden parantaminen</a:t>
            </a:r>
            <a:br>
              <a:rPr kumimoji="0" lang="fi-FI" sz="2000" b="1" i="0" u="none" strike="noStrike" kern="1200" cap="none" spc="0" normalizeH="0" baseline="0" noProof="0">
                <a:ln>
                  <a:noFill/>
                </a:ln>
                <a:solidFill>
                  <a:prstClr val="black"/>
                </a:solidFill>
                <a:effectLst/>
                <a:uLnTx/>
                <a:uFillTx/>
                <a:latin typeface="Calibri Light" panose="020F0302020204030204"/>
                <a:ea typeface="+mn-ea"/>
                <a:cs typeface="+mn-cs"/>
              </a:rPr>
            </a:br>
            <a:br>
              <a:rPr kumimoji="0" lang="fi-FI" sz="28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j-cs"/>
              </a:rPr>
            </a:br>
            <a:endParaRPr lang="fi-FI"/>
          </a:p>
        </p:txBody>
      </p:sp>
      <p:sp>
        <p:nvSpPr>
          <p:cNvPr id="15" name="Kaavion paikkamerkki 14">
            <a:extLst>
              <a:ext uri="{FF2B5EF4-FFF2-40B4-BE49-F238E27FC236}">
                <a16:creationId xmlns:a16="http://schemas.microsoft.com/office/drawing/2014/main" id="{ABAA47A9-9C96-09D8-C334-3D7C9B581BF9}"/>
              </a:ext>
            </a:extLst>
          </p:cNvPr>
          <p:cNvSpPr>
            <a:spLocks noGrp="1"/>
          </p:cNvSpPr>
          <p:nvPr>
            <p:ph type="chart" sz="quarter" idx="10"/>
          </p:nvPr>
        </p:nvSpPr>
        <p:spPr>
          <a:xfrm>
            <a:off x="457201" y="1882589"/>
            <a:ext cx="11285895" cy="1546411"/>
          </a:xfrm>
        </p:spPr>
        <p:txBody>
          <a:bodyPr/>
          <a:lstStyle/>
          <a:p>
            <a:endParaRPr lang="fi-FI"/>
          </a:p>
        </p:txBody>
      </p:sp>
      <p:graphicFrame>
        <p:nvGraphicFramePr>
          <p:cNvPr id="16" name="Taulukko 4">
            <a:extLst>
              <a:ext uri="{FF2B5EF4-FFF2-40B4-BE49-F238E27FC236}">
                <a16:creationId xmlns:a16="http://schemas.microsoft.com/office/drawing/2014/main" id="{94921A80-3E59-A2A4-C429-D0D6E5A67F3A}"/>
              </a:ext>
            </a:extLst>
          </p:cNvPr>
          <p:cNvGraphicFramePr>
            <a:graphicFrameLocks/>
          </p:cNvGraphicFramePr>
          <p:nvPr>
            <p:extLst>
              <p:ext uri="{D42A27DB-BD31-4B8C-83A1-F6EECF244321}">
                <p14:modId xmlns:p14="http://schemas.microsoft.com/office/powerpoint/2010/main" val="1418523586"/>
              </p:ext>
            </p:extLst>
          </p:nvPr>
        </p:nvGraphicFramePr>
        <p:xfrm>
          <a:off x="448904" y="1882589"/>
          <a:ext cx="11379665" cy="1469172"/>
        </p:xfrm>
        <a:graphic>
          <a:graphicData uri="http://schemas.openxmlformats.org/drawingml/2006/table">
            <a:tbl>
              <a:tblPr firstRow="1" bandRow="1"/>
              <a:tblGrid>
                <a:gridCol w="2472703">
                  <a:extLst>
                    <a:ext uri="{9D8B030D-6E8A-4147-A177-3AD203B41FA5}">
                      <a16:colId xmlns:a16="http://schemas.microsoft.com/office/drawing/2014/main" val="3945473446"/>
                    </a:ext>
                  </a:extLst>
                </a:gridCol>
                <a:gridCol w="2223719">
                  <a:extLst>
                    <a:ext uri="{9D8B030D-6E8A-4147-A177-3AD203B41FA5}">
                      <a16:colId xmlns:a16="http://schemas.microsoft.com/office/drawing/2014/main" val="2974552675"/>
                    </a:ext>
                  </a:extLst>
                </a:gridCol>
                <a:gridCol w="6683243">
                  <a:extLst>
                    <a:ext uri="{9D8B030D-6E8A-4147-A177-3AD203B41FA5}">
                      <a16:colId xmlns:a16="http://schemas.microsoft.com/office/drawing/2014/main" val="1800983964"/>
                    </a:ext>
                  </a:extLst>
                </a:gridCol>
              </a:tblGrid>
              <a:tr h="4287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solidFill>
                            <a:schemeClr val="tx1"/>
                          </a:solidFill>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solidFill>
                            <a:schemeClr val="tx1"/>
                          </a:solidFill>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solidFill>
                            <a:schemeClr val="tx1"/>
                          </a:solidFill>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011972">
                <a:tc>
                  <a:txBody>
                    <a:bodyPr/>
                    <a:lstStyle/>
                    <a:p>
                      <a:r>
                        <a:rPr lang="fi-FI" sz="1200" kern="1200">
                          <a:solidFill>
                            <a:schemeClr val="tx1"/>
                          </a:solidFill>
                          <a:effectLst/>
                          <a:latin typeface="+mn-lt"/>
                          <a:ea typeface="+mn-ea"/>
                          <a:cs typeface="+mn-cs"/>
                        </a:rPr>
                        <a:t>1. </a:t>
                      </a:r>
                      <a:r>
                        <a:rPr lang="fi-FI" sz="1100" b="0" i="0" u="none" strike="noStrike" kern="1200" noProof="0">
                          <a:solidFill>
                            <a:schemeClr val="tx1"/>
                          </a:solidFill>
                          <a:effectLst/>
                        </a:rPr>
                        <a:t>Asiakasryhmä- ja toimintokohtainen asiakastyytyväisyys vuosittain, tavoitetaso 2025: vähintään 4,1/5</a:t>
                      </a:r>
                      <a:endParaRPr lang="en-US">
                        <a:solidFill>
                          <a:schemeClr val="tx1"/>
                        </a:solidFill>
                      </a:endParaRPr>
                    </a:p>
                    <a:p>
                      <a:pPr lvl="0">
                        <a:buNone/>
                      </a:pPr>
                      <a:endParaRPr lang="fi-FI" sz="1200" kern="1200">
                        <a:solidFill>
                          <a:schemeClr val="tx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chemeClr val="tx1"/>
                        </a:solidFill>
                        <a:latin typeface="+mj-lt"/>
                      </a:endParaRPr>
                    </a:p>
                    <a:p>
                      <a:endParaRPr lang="fi-FI" sz="1200" b="1">
                        <a:solidFill>
                          <a:schemeClr val="tx1"/>
                        </a:solidFill>
                        <a:latin typeface="+mj-lt"/>
                      </a:endParaRPr>
                    </a:p>
                    <a:p>
                      <a:endParaRPr lang="fi-FI" sz="1200" b="1">
                        <a:solidFill>
                          <a:schemeClr val="tx1"/>
                        </a:solidFill>
                        <a:latin typeface="+mj-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fi-FI" sz="1200" b="0" i="0" u="none" strike="noStrike" kern="1200" cap="none" spc="0" normalizeH="0" baseline="0" noProof="0">
                          <a:ln>
                            <a:noFill/>
                          </a:ln>
                          <a:solidFill>
                            <a:schemeClr val="tx1"/>
                          </a:solidFill>
                          <a:effectLst/>
                          <a:uLnTx/>
                          <a:uFillTx/>
                          <a:latin typeface="+mn-lt"/>
                          <a:ea typeface="+mn-ea"/>
                          <a:cs typeface="+mn-cs"/>
                        </a:rPr>
                        <a:t>Asiakastyytyväisyys on pysynyt mittausjaksolla tasaisena ja hyvällä tasolla. </a:t>
                      </a:r>
                      <a:r>
                        <a:rPr lang="fi-FI" sz="1200" b="0" i="0" u="none" strike="noStrike" kern="1200" cap="none" spc="0" normalizeH="0" baseline="0" noProof="0">
                          <a:ln>
                            <a:noFill/>
                          </a:ln>
                          <a:solidFill>
                            <a:schemeClr val="tx1"/>
                          </a:solidFill>
                          <a:effectLst/>
                          <a:uLnTx/>
                          <a:uFillTx/>
                          <a:latin typeface="+mn-lt"/>
                          <a:ea typeface="+mn-ea"/>
                          <a:cs typeface="+mn-cs"/>
                        </a:rPr>
                        <a:t>Toteuma</a:t>
                      </a:r>
                      <a:r>
                        <a:rPr kumimoji="0" lang="fi-FI" sz="1200" b="0" i="0" u="none" strike="noStrike" kern="1200" cap="none" spc="0" normalizeH="0" baseline="0" noProof="0">
                          <a:ln>
                            <a:noFill/>
                          </a:ln>
                          <a:solidFill>
                            <a:schemeClr val="tx1"/>
                          </a:solidFill>
                          <a:effectLst/>
                          <a:uLnTx/>
                          <a:uFillTx/>
                          <a:latin typeface="+mn-lt"/>
                          <a:ea typeface="+mn-ea"/>
                          <a:cs typeface="+mn-cs"/>
                        </a:rPr>
                        <a:t> </a:t>
                      </a:r>
                      <a:r>
                        <a:rPr lang="fi-FI" sz="1200" b="0" i="0" u="none" strike="noStrike" kern="1200" cap="none" spc="0" normalizeH="0" baseline="0" noProof="0">
                          <a:ln>
                            <a:noFill/>
                          </a:ln>
                          <a:solidFill>
                            <a:schemeClr val="tx1"/>
                          </a:solidFill>
                          <a:effectLst/>
                          <a:uLnTx/>
                          <a:uFillTx/>
                          <a:latin typeface="+mn-lt"/>
                          <a:ea typeface="+mn-ea"/>
                          <a:cs typeface="+mn-cs"/>
                        </a:rPr>
                        <a:t>vuonna 2025 oli</a:t>
                      </a:r>
                      <a:r>
                        <a:rPr kumimoji="0" lang="fi-FI" sz="1200" b="0" i="0" u="none" strike="noStrike" kern="1200" cap="none" spc="0" normalizeH="0" baseline="0" noProof="0">
                          <a:ln>
                            <a:noFill/>
                          </a:ln>
                          <a:solidFill>
                            <a:schemeClr val="tx1"/>
                          </a:solidFill>
                          <a:effectLst/>
                          <a:uLnTx/>
                          <a:uFillTx/>
                          <a:latin typeface="+mn-lt"/>
                          <a:ea typeface="+mn-ea"/>
                          <a:cs typeface="+mn-cs"/>
                        </a:rPr>
                        <a:t>  </a:t>
                      </a:r>
                      <a:r>
                        <a:rPr lang="fi-FI" sz="1200" b="0" i="0" u="none" strike="noStrike" kern="1200" cap="none" spc="0" normalizeH="0" baseline="0" noProof="0">
                          <a:ln>
                            <a:noFill/>
                          </a:ln>
                          <a:solidFill>
                            <a:schemeClr val="tx1"/>
                          </a:solidFill>
                          <a:effectLst/>
                          <a:uLnTx/>
                          <a:uFillTx/>
                          <a:latin typeface="+mn-lt"/>
                          <a:ea typeface="+mn-ea"/>
                          <a:cs typeface="+mn-cs"/>
                        </a:rPr>
                        <a:t>4,3/5</a:t>
                      </a:r>
                      <a:r>
                        <a:rPr kumimoji="0" lang="fi-FI" sz="1200" b="0" i="0" u="none" strike="noStrike" kern="1200" cap="none" spc="0" normalizeH="0" baseline="0" noProof="0">
                          <a:ln>
                            <a:noFill/>
                          </a:ln>
                          <a:solidFill>
                            <a:schemeClr val="tx1"/>
                          </a:solidFill>
                          <a:effectLst/>
                          <a:uLnTx/>
                          <a:uFillTx/>
                          <a:latin typeface="+mn-lt"/>
                          <a:ea typeface="+mn-ea"/>
                          <a:cs typeface="+mn-cs"/>
                        </a:rPr>
                        <a:t>. Asiakkaiden sähköisen oma-asioinnin mahdollistavan OmaHSY-portaalin</a:t>
                      </a:r>
                      <a:r>
                        <a:rPr lang="fi-FI" sz="1200" b="0" i="0" u="none" strike="noStrike" kern="1200" cap="none" spc="0" normalizeH="0" baseline="0" noProof="0">
                          <a:ln>
                            <a:noFill/>
                          </a:ln>
                          <a:solidFill>
                            <a:schemeClr val="tx1"/>
                          </a:solidFill>
                          <a:effectLst/>
                          <a:uLnTx/>
                          <a:uFillTx/>
                          <a:latin typeface="+mn-lt"/>
                          <a:ea typeface="+mn-ea"/>
                          <a:cs typeface="+mn-cs"/>
                        </a:rPr>
                        <a:t> ensimmäinen</a:t>
                      </a:r>
                      <a:r>
                        <a:rPr kumimoji="0" lang="fi-FI" sz="1200" b="0" i="0" u="none" strike="noStrike" kern="1200" cap="none" spc="0" normalizeH="0" baseline="0" noProof="0">
                          <a:ln>
                            <a:noFill/>
                          </a:ln>
                          <a:solidFill>
                            <a:schemeClr val="tx1"/>
                          </a:solidFill>
                          <a:effectLst/>
                          <a:uLnTx/>
                          <a:uFillTx/>
                          <a:latin typeface="+mn-lt"/>
                          <a:ea typeface="+mn-ea"/>
                          <a:cs typeface="+mn-cs"/>
                        </a:rPr>
                        <a:t> versio</a:t>
                      </a:r>
                      <a:r>
                        <a:rPr lang="fi-FI" sz="1200" b="0" i="0" u="none" strike="noStrike" kern="1200" cap="none" spc="0" normalizeH="0" baseline="0" noProof="0">
                          <a:ln>
                            <a:noFill/>
                          </a:ln>
                          <a:solidFill>
                            <a:schemeClr val="tx1"/>
                          </a:solidFill>
                          <a:effectLst/>
                          <a:uLnTx/>
                          <a:uFillTx/>
                          <a:latin typeface="+mn-lt"/>
                          <a:ea typeface="+mn-ea"/>
                          <a:cs typeface="+mn-cs"/>
                        </a:rPr>
                        <a:t> julkaistiin </a:t>
                      </a:r>
                      <a:r>
                        <a:rPr kumimoji="0" lang="fi-FI" sz="1200" b="0" i="0" u="none" strike="noStrike" kern="1200" cap="none" spc="0" normalizeH="0" baseline="0" noProof="0">
                          <a:ln>
                            <a:noFill/>
                          </a:ln>
                          <a:solidFill>
                            <a:schemeClr val="tx1"/>
                          </a:solidFill>
                          <a:effectLst/>
                          <a:uLnTx/>
                          <a:uFillTx/>
                          <a:latin typeface="+mn-lt"/>
                          <a:ea typeface="+mn-ea"/>
                          <a:cs typeface="+mn-cs"/>
                        </a:rPr>
                        <a:t>omakotitaloasiakkaille </a:t>
                      </a:r>
                      <a:r>
                        <a:rPr lang="fi-FI" sz="1200" b="0" i="0" u="none" strike="noStrike" kern="1200" cap="none" spc="0" normalizeH="0" baseline="0" noProof="0">
                          <a:ln>
                            <a:noFill/>
                          </a:ln>
                          <a:solidFill>
                            <a:schemeClr val="tx1"/>
                          </a:solidFill>
                          <a:effectLst/>
                          <a:uLnTx/>
                          <a:uFillTx/>
                          <a:latin typeface="+mn-lt"/>
                          <a:ea typeface="+mn-ea"/>
                          <a:cs typeface="+mn-cs"/>
                        </a:rPr>
                        <a:t>marraskuussa</a:t>
                      </a:r>
                      <a:r>
                        <a:rPr kumimoji="0" lang="fi-FI" sz="1200" b="0" i="0" u="none" strike="noStrike" kern="1200" cap="none" spc="0" normalizeH="0" baseline="0" noProof="0">
                          <a:ln>
                            <a:noFill/>
                          </a:ln>
                          <a:solidFill>
                            <a:schemeClr val="tx1"/>
                          </a:solidFill>
                          <a:effectLst/>
                          <a:uLnTx/>
                          <a:uFillTx/>
                          <a:latin typeface="+mn-lt"/>
                          <a:ea typeface="+mn-ea"/>
                          <a:cs typeface="+mn-cs"/>
                        </a:rPr>
                        <a:t> </a:t>
                      </a:r>
                      <a:r>
                        <a:rPr lang="fi-FI" sz="1200" b="0" i="0" u="none" strike="noStrike" kern="1200" cap="none" spc="0" normalizeH="0" baseline="0" noProof="0">
                          <a:ln>
                            <a:noFill/>
                          </a:ln>
                          <a:solidFill>
                            <a:schemeClr val="tx1"/>
                          </a:solidFill>
                          <a:effectLst/>
                          <a:uLnTx/>
                          <a:uFillTx/>
                          <a:latin typeface="+mn-lt"/>
                          <a:ea typeface="+mn-ea"/>
                          <a:cs typeface="+mn-cs"/>
                        </a:rPr>
                        <a:t>2024 ja  yritysasiakkaat ja isännöitsijät saivat palvelun käyttöönsä vuoden 2025 joulukuussa.  OmaHSY:n tulokset ovat mukana asiakastyytyväisyyden mittauksessa.</a:t>
                      </a:r>
                      <a:endParaRPr kumimoji="0" lang="fi-FI" sz="1200" b="0" i="0" u="none" strike="noStrike" kern="1200" cap="none" spc="0" normalizeH="0" baseline="0" noProof="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bl>
          </a:graphicData>
        </a:graphic>
      </p:graphicFrame>
      <p:graphicFrame>
        <p:nvGraphicFramePr>
          <p:cNvPr id="3" name="Taulukko 4">
            <a:extLst>
              <a:ext uri="{FF2B5EF4-FFF2-40B4-BE49-F238E27FC236}">
                <a16:creationId xmlns:a16="http://schemas.microsoft.com/office/drawing/2014/main" id="{3DFF0E66-371C-6DB9-D5AD-FD672F8122CF}"/>
              </a:ext>
            </a:extLst>
          </p:cNvPr>
          <p:cNvGraphicFramePr>
            <a:graphicFrameLocks/>
          </p:cNvGraphicFramePr>
          <p:nvPr>
            <p:extLst>
              <p:ext uri="{D42A27DB-BD31-4B8C-83A1-F6EECF244321}">
                <p14:modId xmlns:p14="http://schemas.microsoft.com/office/powerpoint/2010/main" val="386089714"/>
              </p:ext>
            </p:extLst>
          </p:nvPr>
        </p:nvGraphicFramePr>
        <p:xfrm>
          <a:off x="351184" y="4495210"/>
          <a:ext cx="11379665" cy="1469172"/>
        </p:xfrm>
        <a:graphic>
          <a:graphicData uri="http://schemas.openxmlformats.org/drawingml/2006/table">
            <a:tbl>
              <a:tblPr firstRow="1" bandRow="1"/>
              <a:tblGrid>
                <a:gridCol w="2472703">
                  <a:extLst>
                    <a:ext uri="{9D8B030D-6E8A-4147-A177-3AD203B41FA5}">
                      <a16:colId xmlns:a16="http://schemas.microsoft.com/office/drawing/2014/main" val="3945473446"/>
                    </a:ext>
                  </a:extLst>
                </a:gridCol>
                <a:gridCol w="2223719">
                  <a:extLst>
                    <a:ext uri="{9D8B030D-6E8A-4147-A177-3AD203B41FA5}">
                      <a16:colId xmlns:a16="http://schemas.microsoft.com/office/drawing/2014/main" val="2974552675"/>
                    </a:ext>
                  </a:extLst>
                </a:gridCol>
                <a:gridCol w="6683243">
                  <a:extLst>
                    <a:ext uri="{9D8B030D-6E8A-4147-A177-3AD203B41FA5}">
                      <a16:colId xmlns:a16="http://schemas.microsoft.com/office/drawing/2014/main" val="1800983964"/>
                    </a:ext>
                  </a:extLst>
                </a:gridCol>
              </a:tblGrid>
              <a:tr h="42872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400">
                          <a:latin typeface="+mj-lt"/>
                          <a:ea typeface="Source Sans Pro"/>
                        </a:rPr>
                        <a:t>MITTARIT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ARVIO TAVOITTEEN TOTEUTUMISESTA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fi-FI" sz="1200">
                          <a:latin typeface="+mj-lt"/>
                          <a:ea typeface="Source Sans Pro"/>
                        </a:rPr>
                        <a:t>LYHYT KUVAUS TOTEUMASTA</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4032355662"/>
                  </a:ext>
                </a:extLst>
              </a:tr>
              <a:tr h="1011972">
                <a:tc>
                  <a:txBody>
                    <a:bodyPr/>
                    <a:lstStyle/>
                    <a:p>
                      <a:pPr lvl="0"/>
                      <a:r>
                        <a:rPr lang="fi-FI" sz="1100" kern="1200">
                          <a:solidFill>
                            <a:schemeClr val="tx1"/>
                          </a:solidFill>
                          <a:effectLst/>
                          <a:latin typeface="+mn-lt"/>
                          <a:ea typeface="+mn-ea"/>
                          <a:cs typeface="+mn-cs"/>
                        </a:rPr>
                        <a:t>Kuntayhtymän talousarviovalmistelussa otetaan huomioon peruspääomalle maksettava 1,5 %:n korvaus</a:t>
                      </a:r>
                    </a:p>
                    <a:p>
                      <a:pPr lvl="0">
                        <a:buNone/>
                      </a:pPr>
                      <a:endParaRPr lang="fi-FI" sz="1200" kern="1200">
                        <a:solidFill>
                          <a:schemeClr val="dk1"/>
                        </a:solidFill>
                        <a:effectLst/>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endParaRPr lang="fi-FI" sz="1200" b="1">
                        <a:solidFill>
                          <a:srgbClr val="FF0000"/>
                        </a:solidFill>
                        <a:latin typeface="+mj-lt"/>
                      </a:endParaRPr>
                    </a:p>
                    <a:p>
                      <a:endParaRPr lang="fi-FI" sz="1200" b="1">
                        <a:solidFill>
                          <a:srgbClr val="FF0000"/>
                        </a:solidFill>
                        <a:latin typeface="+mj-lt"/>
                      </a:endParaRPr>
                    </a:p>
                    <a:p>
                      <a:endParaRPr lang="fi-FI" sz="1200" b="1">
                        <a:solidFill>
                          <a:srgbClr val="FF0000"/>
                        </a:solidFill>
                        <a:latin typeface="+mj-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fi-FI" sz="1200" b="0" i="0" u="none" strike="noStrike" kern="1200" cap="none" spc="0" normalizeH="0" baseline="0" noProof="0">
                        <a:ln>
                          <a:noFill/>
                        </a:ln>
                        <a:solidFill>
                          <a:schemeClr val="tx1"/>
                        </a:solidFill>
                        <a:effectLst/>
                        <a:uLnTx/>
                        <a:uFillTx/>
                        <a:latin typeface="+mn-lt"/>
                        <a:ea typeface="+mn-ea"/>
                        <a:cs typeface="+mn-cs"/>
                      </a:endParaRPr>
                    </a:p>
                    <a:p>
                      <a:pPr marL="0" marR="0" lvl="0" indent="0" algn="l">
                        <a:lnSpc>
                          <a:spcPct val="100000"/>
                        </a:lnSpc>
                        <a:spcBef>
                          <a:spcPts val="0"/>
                        </a:spcBef>
                        <a:spcAft>
                          <a:spcPts val="0"/>
                        </a:spcAft>
                        <a:buClrTx/>
                        <a:buSzTx/>
                        <a:buFontTx/>
                        <a:buNone/>
                      </a:pPr>
                      <a:endParaRPr lang="fi-FI" sz="1200" b="0" i="0" u="none" strike="noStrike" kern="1200" cap="none" spc="0" normalizeH="0" baseline="0" noProof="0">
                        <a:ln>
                          <a:noFill/>
                        </a:ln>
                        <a:solidFill>
                          <a:schemeClr val="tx1"/>
                        </a:solidFill>
                        <a:effectLst/>
                        <a:uLnTx/>
                        <a:uFillTx/>
                        <a:latin typeface="+mn-lt"/>
                        <a:ea typeface="+mn-ea"/>
                        <a:cs typeface="+mn-cs"/>
                      </a:endParaRPr>
                    </a:p>
                    <a:p>
                      <a:pPr marL="0" marR="0" lvl="0" indent="0" algn="l">
                        <a:lnSpc>
                          <a:spcPct val="100000"/>
                        </a:lnSpc>
                        <a:spcBef>
                          <a:spcPts val="0"/>
                        </a:spcBef>
                        <a:spcAft>
                          <a:spcPts val="0"/>
                        </a:spcAft>
                        <a:buClrTx/>
                        <a:buSzTx/>
                        <a:buFontTx/>
                        <a:buNone/>
                      </a:pPr>
                      <a:r>
                        <a:rPr lang="fi-FI" sz="1200" b="0" i="0" u="none" strike="noStrike" kern="1200" cap="none" spc="0" normalizeH="0" baseline="0" noProof="0">
                          <a:ln>
                            <a:noFill/>
                          </a:ln>
                          <a:solidFill>
                            <a:schemeClr val="tx1"/>
                          </a:solidFill>
                          <a:effectLst/>
                          <a:uLnTx/>
                          <a:uFillTx/>
                          <a:latin typeface="+mn-lt"/>
                          <a:ea typeface="+mn-ea"/>
                          <a:cs typeface="+mn-cs"/>
                        </a:rPr>
                        <a:t>TTS-valmistelussa on huomioitu peruspääomalle maksettava 1,5 % korvaus.</a:t>
                      </a:r>
                      <a:endParaRPr kumimoji="0" lang="fi-FI" sz="1200" b="0" i="0" u="none" strike="noStrike" kern="1200" cap="none" spc="0" normalizeH="0" baseline="0" noProof="0">
                        <a:ln>
                          <a:noFill/>
                        </a:ln>
                        <a:solidFill>
                          <a:schemeClr val="tx1"/>
                        </a:solidFill>
                        <a:effectLst/>
                        <a:uLnTx/>
                        <a:uFillTx/>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3967624162"/>
                  </a:ext>
                </a:extLst>
              </a:tr>
            </a:tbl>
          </a:graphicData>
        </a:graphic>
      </p:graphicFrame>
      <p:sp>
        <p:nvSpPr>
          <p:cNvPr id="4" name="Otsikko 13">
            <a:extLst>
              <a:ext uri="{FF2B5EF4-FFF2-40B4-BE49-F238E27FC236}">
                <a16:creationId xmlns:a16="http://schemas.microsoft.com/office/drawing/2014/main" id="{73388365-83A8-51FC-E941-7A8CEB7BD26A}"/>
              </a:ext>
            </a:extLst>
          </p:cNvPr>
          <p:cNvSpPr txBox="1">
            <a:spLocks/>
          </p:cNvSpPr>
          <p:nvPr/>
        </p:nvSpPr>
        <p:spPr>
          <a:xfrm>
            <a:off x="351184" y="3884823"/>
            <a:ext cx="7968486" cy="574572"/>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300" b="1" i="0" kern="1200">
                <a:solidFill>
                  <a:schemeClr val="tx1"/>
                </a:solidFill>
                <a:latin typeface="Source Sans Pro Semibold" panose="020B0503030403020204" pitchFamily="34" charset="0"/>
                <a:ea typeface="Source Sans Pro Semibold" panose="020B0503030403020204" pitchFamily="34" charset="0"/>
                <a:cs typeface="+mj-cs"/>
              </a:defRPr>
            </a:lvl1pPr>
          </a:lstStyle>
          <a:p>
            <a:pPr>
              <a:spcBef>
                <a:spcPts val="0"/>
              </a:spcBef>
              <a:defRPr/>
            </a:pPr>
            <a:r>
              <a:rPr lang="fi-FI" sz="2800">
                <a:latin typeface="Source Sans Pro Semibold"/>
                <a:ea typeface="Source Sans Pro Semibold"/>
              </a:rPr>
              <a:t>MUU OMISTAJALINJAUS</a:t>
            </a:r>
            <a:br>
              <a:rPr lang="fi-FI" sz="2800">
                <a:latin typeface="Source Sans Pro Semibold" panose="020B0603030403020204" pitchFamily="34" charset="0"/>
                <a:ea typeface="Source Sans Pro Semibold" panose="020B0603030403020204" pitchFamily="34" charset="0"/>
              </a:rPr>
            </a:br>
            <a:br>
              <a:rPr lang="fi-FI" sz="2000">
                <a:latin typeface="Calibri Light" panose="020F0302020204030204"/>
                <a:ea typeface="+mn-ea"/>
                <a:cs typeface="+mn-cs"/>
              </a:rPr>
            </a:br>
            <a:br>
              <a:rPr lang="fi-FI" sz="2800" b="0">
                <a:latin typeface="Source Sans Pro" panose="020B0503030403020204" pitchFamily="34" charset="0"/>
                <a:ea typeface="Source Sans Pro" panose="020B0503030403020204" pitchFamily="34" charset="0"/>
              </a:rPr>
            </a:br>
            <a:endParaRPr lang="fi-FI" sz="2800"/>
          </a:p>
        </p:txBody>
      </p:sp>
      <p:sp>
        <p:nvSpPr>
          <p:cNvPr id="6" name="Vuokaaviosymboli: Liitin 5">
            <a:extLst>
              <a:ext uri="{FF2B5EF4-FFF2-40B4-BE49-F238E27FC236}">
                <a16:creationId xmlns:a16="http://schemas.microsoft.com/office/drawing/2014/main" id="{40A4F9D9-FB93-B3F5-396B-263C85A58930}"/>
              </a:ext>
            </a:extLst>
          </p:cNvPr>
          <p:cNvSpPr/>
          <p:nvPr/>
        </p:nvSpPr>
        <p:spPr>
          <a:xfrm>
            <a:off x="3169193" y="5222982"/>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
        <p:nvSpPr>
          <p:cNvPr id="7" name="Vuokaaviosymboli: Liitin 1">
            <a:extLst>
              <a:ext uri="{FF2B5EF4-FFF2-40B4-BE49-F238E27FC236}">
                <a16:creationId xmlns:a16="http://schemas.microsoft.com/office/drawing/2014/main" id="{C05855D1-3A68-675D-F750-A9FA65F6FB27}"/>
              </a:ext>
            </a:extLst>
          </p:cNvPr>
          <p:cNvSpPr/>
          <p:nvPr/>
        </p:nvSpPr>
        <p:spPr>
          <a:xfrm>
            <a:off x="3171183" y="2617340"/>
            <a:ext cx="1219200" cy="361951"/>
          </a:xfrm>
          <a:prstGeom prst="flowChartConnector">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0" cap="none" spc="0" normalizeH="0" baseline="0" noProof="0">
                <a:ln>
                  <a:noFill/>
                </a:ln>
                <a:solidFill>
                  <a:prstClr val="black"/>
                </a:solidFill>
                <a:effectLst/>
                <a:uLnTx/>
                <a:uFillTx/>
                <a:latin typeface="Source Sans Pro"/>
                <a:ea typeface="Source Sans Pro" panose="020B0503030403020204" pitchFamily="34" charset="0"/>
                <a:cs typeface="+mn-cs"/>
              </a:rPr>
              <a:t>Toteutuu</a:t>
            </a:r>
          </a:p>
        </p:txBody>
      </p:sp>
    </p:spTree>
    <p:extLst>
      <p:ext uri="{BB962C8B-B14F-4D97-AF65-F5344CB8AC3E}">
        <p14:creationId xmlns:p14="http://schemas.microsoft.com/office/powerpoint/2010/main" val="678274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A487-72AA-DA27-F999-323F473D4E39}"/>
            </a:ext>
          </a:extLst>
        </p:cNvPr>
        <p:cNvGrpSpPr/>
        <p:nvPr/>
      </p:nvGrpSpPr>
      <p:grpSpPr>
        <a:xfrm>
          <a:off x="0" y="0"/>
          <a:ext cx="0" cy="0"/>
          <a:chOff x="0" y="0"/>
          <a:chExt cx="0" cy="0"/>
        </a:xfrm>
      </p:grpSpPr>
      <p:sp>
        <p:nvSpPr>
          <p:cNvPr id="6" name="Otsikko 5">
            <a:extLst>
              <a:ext uri="{FF2B5EF4-FFF2-40B4-BE49-F238E27FC236}">
                <a16:creationId xmlns:a16="http://schemas.microsoft.com/office/drawing/2014/main" id="{166CC843-96EE-E118-12C8-3D9F94DD671F}"/>
              </a:ext>
            </a:extLst>
          </p:cNvPr>
          <p:cNvSpPr>
            <a:spLocks noGrp="1"/>
          </p:cNvSpPr>
          <p:nvPr>
            <p:ph type="title" idx="4294967295"/>
          </p:nvPr>
        </p:nvSpPr>
        <p:spPr>
          <a:xfrm>
            <a:off x="262550" y="445418"/>
            <a:ext cx="11137287" cy="674971"/>
          </a:xfrm>
        </p:spPr>
        <p:txBody>
          <a:bodyPr/>
          <a:lstStyle/>
          <a:p>
            <a:r>
              <a:rPr kumimoji="0" lang="fi-FI" sz="2800" b="1" i="0" u="none" strike="noStrike" kern="1200" cap="none" spc="0" normalizeH="0" baseline="0" noProof="0">
                <a:ln>
                  <a:noFill/>
                </a:ln>
                <a:effectLst/>
                <a:uLnTx/>
                <a:uFillTx/>
                <a:latin typeface="Source Sans Pro Semibold"/>
                <a:ea typeface="Source Sans Pro Semibold"/>
              </a:rPr>
              <a:t>HSY:n tuloslaskelma </a:t>
            </a:r>
            <a:r>
              <a:rPr lang="fi-FI" sz="2800">
                <a:latin typeface="Source Sans Pro Semibold"/>
                <a:ea typeface="Source Sans Pro Semibold"/>
              </a:rPr>
              <a:t>1-12</a:t>
            </a:r>
            <a:r>
              <a:rPr kumimoji="0" lang="fi-FI" sz="2800" b="1" i="0" u="none" strike="noStrike" kern="1200" cap="none" spc="0" normalizeH="0" baseline="0" noProof="0">
                <a:ln>
                  <a:noFill/>
                </a:ln>
                <a:effectLst/>
                <a:uLnTx/>
                <a:uFillTx/>
                <a:latin typeface="Source Sans Pro Semibold"/>
                <a:ea typeface="Source Sans Pro Semibold"/>
              </a:rPr>
              <a:t> </a:t>
            </a:r>
            <a:r>
              <a:rPr lang="fi-FI" sz="2800">
                <a:latin typeface="Source Sans Pro Semibold"/>
                <a:ea typeface="Source Sans Pro Semibold"/>
              </a:rPr>
              <a:t>2025 (Alustava)</a:t>
            </a:r>
            <a:endParaRPr lang="fi-FI" sz="3600" b="0">
              <a:latin typeface="Source Sans Pro Semibold"/>
              <a:ea typeface="Source Sans Pro Semibold"/>
              <a:cs typeface="Calibri" panose="020F0502020204030204" pitchFamily="34" charset="0"/>
            </a:endParaRPr>
          </a:p>
        </p:txBody>
      </p:sp>
      <p:sp>
        <p:nvSpPr>
          <p:cNvPr id="8" name="Tekstiruutu 7">
            <a:extLst>
              <a:ext uri="{FF2B5EF4-FFF2-40B4-BE49-F238E27FC236}">
                <a16:creationId xmlns:a16="http://schemas.microsoft.com/office/drawing/2014/main" id="{44E60E44-5FC2-734C-F25B-2FE0E6FF2AB6}"/>
              </a:ext>
            </a:extLst>
          </p:cNvPr>
          <p:cNvSpPr txBox="1"/>
          <p:nvPr/>
        </p:nvSpPr>
        <p:spPr>
          <a:xfrm>
            <a:off x="8587740" y="1238917"/>
            <a:ext cx="3108960" cy="4544663"/>
          </a:xfrm>
          <a:prstGeom prst="rect">
            <a:avLst/>
          </a:prstGeom>
          <a:noFill/>
        </p:spPr>
        <p:txBody>
          <a:bodyPr wrap="square" lIns="91440" tIns="45720" rIns="91440" bIns="45720" rtlCol="0" anchor="t">
            <a:spAutoFit/>
          </a:bodyPr>
          <a:lstStyle/>
          <a:p>
            <a:r>
              <a:rPr lang="fi-FI" sz="1400">
                <a:latin typeface="Arial" panose="020B0604020202020204" pitchFamily="34" charset="0"/>
                <a:cs typeface="Arial" panose="020B0604020202020204" pitchFamily="34" charset="0"/>
              </a:rPr>
              <a:t>2025 1-12 osalta toimintakatteen odotetaan olevan 11,4 miljoonaa euroa talousarviota vahvempi.</a:t>
            </a:r>
            <a:endParaRPr lang="fi-FI" sz="1400">
              <a:latin typeface="Arial" panose="020B0604020202020204" pitchFamily="34" charset="0"/>
              <a:ea typeface="Source Sans Pro"/>
              <a:cs typeface="Arial" panose="020B0604020202020204" pitchFamily="34" charset="0"/>
            </a:endParaRPr>
          </a:p>
          <a:p>
            <a:endParaRPr lang="fi-FI" sz="1400">
              <a:solidFill>
                <a:srgbClr val="FF0000"/>
              </a:solidFill>
              <a:latin typeface="Arial" panose="020B0604020202020204" pitchFamily="34" charset="0"/>
              <a:cs typeface="Arial" panose="020B0604020202020204" pitchFamily="34" charset="0"/>
            </a:endParaRPr>
          </a:p>
          <a:p>
            <a:r>
              <a:rPr lang="fi-FI" sz="1400">
                <a:latin typeface="Arial" panose="020B0604020202020204" pitchFamily="34" charset="0"/>
                <a:cs typeface="Arial" panose="020B0604020202020204" pitchFamily="34" charset="0"/>
              </a:rPr>
              <a:t>2025 1-12 odotetaan olevan 15,7 miljoonaa euroa ylijäämäinen.</a:t>
            </a:r>
            <a:endParaRPr lang="fi-FI" sz="1400">
              <a:latin typeface="Arial" panose="020B0604020202020204" pitchFamily="34" charset="0"/>
              <a:ea typeface="Source Sans Pro"/>
              <a:cs typeface="Arial" panose="020B0604020202020204" pitchFamily="34" charset="0"/>
            </a:endParaRPr>
          </a:p>
          <a:p>
            <a:endParaRPr lang="fi-FI" sz="1400">
              <a:solidFill>
                <a:srgbClr val="FF0000"/>
              </a:solidFill>
              <a:latin typeface="Arial" panose="020B0604020202020204" pitchFamily="34" charset="0"/>
              <a:cs typeface="Arial" panose="020B0604020202020204" pitchFamily="34" charset="0"/>
            </a:endParaRPr>
          </a:p>
          <a:p>
            <a:r>
              <a:rPr lang="fi-FI" sz="1400">
                <a:latin typeface="Arial" panose="020B0604020202020204" pitchFamily="34" charset="0"/>
                <a:cs typeface="Arial" panose="020B0604020202020204" pitchFamily="34" charset="0"/>
              </a:rPr>
              <a:t>HSY:n 2025 toimintatuottojen odotetaan olevan 7,5 miljoonaa euroa talousarviota vahvemmat vuonna 2025.</a:t>
            </a:r>
            <a:endParaRPr lang="fi-FI" sz="1400">
              <a:latin typeface="Arial" panose="020B0604020202020204" pitchFamily="34" charset="0"/>
              <a:ea typeface="Source Sans Pro"/>
              <a:cs typeface="Arial" panose="020B0604020202020204" pitchFamily="34" charset="0"/>
            </a:endParaRPr>
          </a:p>
          <a:p>
            <a:endParaRPr lang="fi-FI" sz="1400">
              <a:solidFill>
                <a:srgbClr val="FF0000"/>
              </a:solidFill>
              <a:latin typeface="Arial" panose="020B0604020202020204" pitchFamily="34" charset="0"/>
              <a:cs typeface="Arial" panose="020B0604020202020204" pitchFamily="34" charset="0"/>
            </a:endParaRPr>
          </a:p>
          <a:p>
            <a:r>
              <a:rPr lang="fi-FI" sz="1400">
                <a:latin typeface="Arial" panose="020B0604020202020204" pitchFamily="34" charset="0"/>
                <a:cs typeface="Arial" panose="020B0604020202020204" pitchFamily="34" charset="0"/>
              </a:rPr>
              <a:t>HSY:n toimintamenojen odotetaan alustavasti jäävän 3,6 miljoonaa euroa alle talousarvion vuonna 2025.</a:t>
            </a:r>
          </a:p>
          <a:p>
            <a:endParaRPr lang="fi-FI" sz="1400">
              <a:solidFill>
                <a:srgbClr val="FF0000"/>
              </a:solidFill>
              <a:latin typeface="Arial" panose="020B0604020202020204" pitchFamily="34" charset="0"/>
              <a:ea typeface="Source Sans Pro"/>
              <a:cs typeface="Arial" panose="020B0604020202020204" pitchFamily="34" charset="0"/>
            </a:endParaRPr>
          </a:p>
          <a:p>
            <a:r>
              <a:rPr lang="fi-FI" sz="1400">
                <a:latin typeface="Arial" panose="020B0604020202020204" pitchFamily="34" charset="0"/>
                <a:cs typeface="Arial" panose="020B0604020202020204" pitchFamily="34" charset="0"/>
              </a:rPr>
              <a:t>HSY:n päivitetyn poistosuunnitelman vaikutuksesta poistojen odotetaan ylittävän talousarvion 36,7 miljoonalla eurolla vuonna 2025.</a:t>
            </a:r>
            <a:endParaRPr lang="fi-FI" sz="1400">
              <a:latin typeface="Arial" panose="020B0604020202020204" pitchFamily="34" charset="0"/>
              <a:ea typeface="Source Sans Pro"/>
              <a:cs typeface="Arial" panose="020B0604020202020204" pitchFamily="34" charset="0"/>
            </a:endParaRPr>
          </a:p>
        </p:txBody>
      </p:sp>
      <p:pic>
        <p:nvPicPr>
          <p:cNvPr id="5" name="Picture 4">
            <a:extLst>
              <a:ext uri="{FF2B5EF4-FFF2-40B4-BE49-F238E27FC236}">
                <a16:creationId xmlns:a16="http://schemas.microsoft.com/office/drawing/2014/main" id="{2892D103-CB9C-B6BB-2CBA-482706A1EEF2}"/>
              </a:ext>
            </a:extLst>
          </p:cNvPr>
          <p:cNvPicPr>
            <a:picLocks noChangeAspect="1"/>
          </p:cNvPicPr>
          <p:nvPr/>
        </p:nvPicPr>
        <p:blipFill>
          <a:blip r:embed="rId2"/>
          <a:stretch>
            <a:fillRect/>
          </a:stretch>
        </p:blipFill>
        <p:spPr>
          <a:xfrm>
            <a:off x="262550" y="1238917"/>
            <a:ext cx="8236520" cy="4623497"/>
          </a:xfrm>
          <a:prstGeom prst="rect">
            <a:avLst/>
          </a:prstGeom>
        </p:spPr>
      </p:pic>
    </p:spTree>
    <p:extLst>
      <p:ext uri="{BB962C8B-B14F-4D97-AF65-F5344CB8AC3E}">
        <p14:creationId xmlns:p14="http://schemas.microsoft.com/office/powerpoint/2010/main" val="700708739"/>
      </p:ext>
    </p:extLst>
  </p:cSld>
  <p:clrMapOvr>
    <a:masterClrMapping/>
  </p:clrMapOvr>
</p:sld>
</file>

<file path=ppt/theme/theme1.xml><?xml version="1.0" encoding="utf-8"?>
<a:theme xmlns:a="http://schemas.openxmlformats.org/drawingml/2006/main" name="Office-teema">
  <a:themeElements>
    <a:clrScheme name="HSY COLORS">
      <a:dk1>
        <a:srgbClr val="000000"/>
      </a:dk1>
      <a:lt1>
        <a:srgbClr val="FFFFFF"/>
      </a:lt1>
      <a:dk2>
        <a:srgbClr val="000000"/>
      </a:dk2>
      <a:lt2>
        <a:srgbClr val="E7E6E6"/>
      </a:lt2>
      <a:accent1>
        <a:srgbClr val="51A0A3"/>
      </a:accent1>
      <a:accent2>
        <a:srgbClr val="EA7600"/>
      </a:accent2>
      <a:accent3>
        <a:srgbClr val="AC85B9"/>
      </a:accent3>
      <a:accent4>
        <a:srgbClr val="4D97C2"/>
      </a:accent4>
      <a:accent5>
        <a:srgbClr val="4D936F"/>
      </a:accent5>
      <a:accent6>
        <a:srgbClr val="FAE033"/>
      </a:accent6>
      <a:hlink>
        <a:srgbClr val="E369AB"/>
      </a:hlink>
      <a:folHlink>
        <a:srgbClr val="E0CFE4"/>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Y-esityspohja-2024-adminversio" id="{4F1B9EB0-C7AD-4350-B609-FE5686638D59}" vid="{CE3761ED-8987-4936-8DA4-93A66181414B}"/>
    </a:ext>
  </a:extLst>
</a:theme>
</file>

<file path=ppt/theme/theme2.xml><?xml version="1.0" encoding="utf-8"?>
<a:theme xmlns:a="http://schemas.openxmlformats.org/drawingml/2006/main" name="HSY 16-9 PP teema">
  <a:themeElements>
    <a:clrScheme name="HSY Värit vaalea pohja 2020">
      <a:dk1>
        <a:srgbClr val="3E3D40"/>
      </a:dk1>
      <a:lt1>
        <a:sysClr val="window" lastClr="FFFFFF"/>
      </a:lt1>
      <a:dk2>
        <a:srgbClr val="146431"/>
      </a:dk2>
      <a:lt2>
        <a:srgbClr val="1B827E"/>
      </a:lt2>
      <a:accent1>
        <a:srgbClr val="006AA7"/>
      </a:accent1>
      <a:accent2>
        <a:srgbClr val="47851D"/>
      </a:accent2>
      <a:accent3>
        <a:srgbClr val="D62787"/>
      </a:accent3>
      <a:accent4>
        <a:srgbClr val="814494"/>
      </a:accent4>
      <a:accent5>
        <a:srgbClr val="C0580E"/>
      </a:accent5>
      <a:accent6>
        <a:srgbClr val="BD3429"/>
      </a:accent6>
      <a:hlink>
        <a:srgbClr val="1B827E"/>
      </a:hlink>
      <a:folHlink>
        <a:srgbClr val="814494"/>
      </a:folHlink>
    </a:clrScheme>
    <a:fontScheme name="HSY fonts">
      <a:majorFont>
        <a:latin typeface="Arial"/>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25400"/>
      </a:spPr>
      <a:bodyPr rtlCol="0" anchor="ctr"/>
      <a:lstStyle>
        <a:defPPr algn="ctr">
          <a:defRPr sz="24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err="1" smtClean="0"/>
        </a:defPPr>
      </a:lstStyle>
    </a:txDef>
  </a:objectDefaults>
  <a:extraClrSchemeLst/>
  <a:extLst>
    <a:ext uri="{05A4C25C-085E-4340-85A3-A5531E510DB2}">
      <thm15:themeFamily xmlns:thm15="http://schemas.microsoft.com/office/thememl/2012/main" name="HSY PP template 2020.potx" id="{FE30CA71-543F-418B-A40E-5C0B318650CF}" vid="{2CDB2F84-52AA-40F5-933C-4BB1DC48C9AE}"/>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f2f417d-3ba6-4fda-8fd6-81fbccefeaba" ContentTypeId="0x010100AF08220E379563439D5D964D062741A002" PreviousValue="false"/>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Tyhjä asiakirja" ma:contentTypeID="0x010100AF08220E379563439D5D964D062741A00200868E17E8A54C9D48A44CB060981874DF" ma:contentTypeVersion="23" ma:contentTypeDescription="" ma:contentTypeScope="" ma:versionID="132418a5aea565dbca59b8031189ee30">
  <xsd:schema xmlns:xsd="http://www.w3.org/2001/XMLSchema" xmlns:xs="http://www.w3.org/2001/XMLSchema" xmlns:p="http://schemas.microsoft.com/office/2006/metadata/properties" targetNamespace="http://schemas.microsoft.com/office/2006/metadata/properties" ma:root="true" ma:fieldsID="333180aebfe008340309d27fdad5c50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9AAFB2-B995-4504-98BF-956F507874F8}">
  <ds:schemaRefs>
    <ds:schemaRef ds:uri="Microsoft.SharePoint.Taxonomy.ContentTypeSync"/>
  </ds:schemaRefs>
</ds:datastoreItem>
</file>

<file path=customXml/itemProps2.xml><?xml version="1.0" encoding="utf-8"?>
<ds:datastoreItem xmlns:ds="http://schemas.openxmlformats.org/officeDocument/2006/customXml" ds:itemID="{36300E19-E5FA-4FA7-B953-74DB7B76B86B}">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3AB224-806E-4D15-9260-3D9C7A5F60F5}">
  <ds:schemaRefs>
    <ds:schemaRef ds:uri="http://schemas.microsoft.com/sharepoint/v3/contenttype/forms"/>
  </ds:schemaRefs>
</ds:datastoreItem>
</file>

<file path=customXml/itemProps4.xml><?xml version="1.0" encoding="utf-8"?>
<ds:datastoreItem xmlns:ds="http://schemas.openxmlformats.org/officeDocument/2006/customXml" ds:itemID="{15E2E03F-4AF0-4D14-8021-A257D15BCE2E}">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5d5ccdeb-a00b-4db8-aed8-e40b73cd6762}" enabled="1" method="Privileged" siteId="{95b14aa0-1026-4292-a4dd-7c9396e07296}" removed="0"/>
</clbl:labelList>
</file>

<file path=docProps/app.xml><?xml version="1.0" encoding="utf-8"?>
<Properties xmlns="http://schemas.openxmlformats.org/officeDocument/2006/extended-properties" xmlns:vt="http://schemas.openxmlformats.org/officeDocument/2006/docPropsVTypes">
  <Template/>
  <TotalTime>0</TotalTime>
  <Words>1550</Words>
  <Application>Microsoft Office PowerPoint</Application>
  <PresentationFormat>Widescreen</PresentationFormat>
  <Paragraphs>160</Paragraphs>
  <Slides>11</Slides>
  <Notes>3</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Office-teema</vt:lpstr>
      <vt:lpstr>HSY 16-9 PP teema</vt:lpstr>
      <vt:lpstr>Office-teema</vt:lpstr>
      <vt:lpstr>HSY kvartaaliraportti Q4/2025</vt:lpstr>
      <vt:lpstr>Olennaiset nostot HSY:n toiminnasta raportointikaudella 12/2025</vt:lpstr>
      <vt:lpstr>OMISTAJIEN ASETTAMIEN TAVOITTEIDEN SEURANTA (alustava)  1. Tuottavuuden nousu vähintään 1,5%.  </vt:lpstr>
      <vt:lpstr>OMISTAJIEN ASETTAMIEN TAVOITTEIDEN SEURANTA (alustava)  2. Hiilineutraalisuus 2030 ja vastuullisuuden lisääminen. </vt:lpstr>
      <vt:lpstr>PowerPoint Presentation</vt:lpstr>
      <vt:lpstr>Tuottavuusohjelman keskeisten vuoden 2025 toimenpiteiden eteneminen ja niiden taloudelliset vaikutukset </vt:lpstr>
      <vt:lpstr>HSY:n rahavirtalaskelma 1-12 2025 (alustava)</vt:lpstr>
      <vt:lpstr>OMISTAJIEN ASETTAMIEN TAVOITTEIDEN SEURANTA 3. Vesi- ja jätehuollon toimivuuden parantaminen  </vt:lpstr>
      <vt:lpstr>HSY:n tuloslaskelma 1-12 2025 (Alustava)</vt:lpstr>
      <vt:lpstr>HSY Investoinnit 2025 (alustava)</vt:lpstr>
      <vt:lpstr>Tunnuslukujen seuranta (Alustava)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Latto Anne</dc:creator>
  <cp:lastModifiedBy>Kinnunen Joona</cp:lastModifiedBy>
  <cp:revision>4</cp:revision>
  <cp:lastPrinted>2024-02-05T13:02:43Z</cp:lastPrinted>
  <dcterms:created xsi:type="dcterms:W3CDTF">2024-02-28T07:42:56Z</dcterms:created>
  <dcterms:modified xsi:type="dcterms:W3CDTF">2026-01-22T12:59:57Z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MSIP_Label_f35e945f-875f-47b7-87fa-10b3524d17f5_Enabled">
    <vt:lpwstr>true</vt:lpwstr>
  </property>
  <property fmtid="{D5CDD505-2E9C-101B-9397-08002B2CF9AE}" pid="4" name="MSIP_Label_f35e945f-875f-47b7-87fa-10b3524d17f5_SetDate">
    <vt:lpwstr>2025-03-25T14:07:19Z</vt:lpwstr>
  </property>
  <property fmtid="{D5CDD505-2E9C-101B-9397-08002B2CF9AE}" pid="5" name="MSIP_Label_f35e945f-875f-47b7-87fa-10b3524d17f5_Method">
    <vt:lpwstr>Standard</vt:lpwstr>
  </property>
  <property fmtid="{D5CDD505-2E9C-101B-9397-08002B2CF9AE}" pid="6" name="MSIP_Label_f35e945f-875f-47b7-87fa-10b3524d17f5_Name">
    <vt:lpwstr>Julkinen (harkinnanvaraisesti)</vt:lpwstr>
  </property>
  <property fmtid="{D5CDD505-2E9C-101B-9397-08002B2CF9AE}" pid="7" name="MSIP_Label_f35e945f-875f-47b7-87fa-10b3524d17f5_SiteId">
    <vt:lpwstr>3feb6bc1-d722-4726-966c-5b58b64df752</vt:lpwstr>
  </property>
  <property fmtid="{D5CDD505-2E9C-101B-9397-08002B2CF9AE}" pid="8" name="MSIP_Label_f35e945f-875f-47b7-87fa-10b3524d17f5_ActionId">
    <vt:lpwstr>1aa93c71-e100-442a-890b-d67caf26da11</vt:lpwstr>
  </property>
  <property fmtid="{D5CDD505-2E9C-101B-9397-08002B2CF9AE}" pid="9" name="MSIP_Label_f35e945f-875f-47b7-87fa-10b3524d17f5_ContentBits">
    <vt:lpwstr>0</vt:lpwstr>
  </property>
  <property fmtid="{D5CDD505-2E9C-101B-9397-08002B2CF9AE}" pid="10" name="lcf76f155ced4ddcb4097134ff3c332f">
    <vt:lpwstr/>
  </property>
  <property fmtid="{D5CDD505-2E9C-101B-9397-08002B2CF9AE}" pid="11" name="TaxCatchAll">
    <vt:lpwstr/>
  </property>
  <property fmtid="{D5CDD505-2E9C-101B-9397-08002B2CF9AE}" pid="12" name="ContentTypeId">
    <vt:lpwstr>0x010100AF08220E379563439D5D964D062741A00200868E17E8A54C9D48A44CB060981874DF</vt:lpwstr>
  </property>
</Properties>
</file>